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Merriweather"/>
      <p:regular r:id="rId18"/>
    </p:embeddedFont>
    <p:embeddedFont>
      <p:font typeface="Merriweather"/>
      <p:regular r:id="rId19"/>
    </p:embeddedFont>
    <p:embeddedFont>
      <p:font typeface="Merriweather"/>
      <p:regular r:id="rId20"/>
    </p:embeddedFont>
    <p:embeddedFont>
      <p:font typeface="Merriweather"/>
      <p:regular r:id="rId21"/>
    </p:embeddedFont>
    <p:embeddedFont>
      <p:font typeface="Merriweather"/>
      <p:regular r:id="rId22"/>
    </p:embeddedFont>
    <p:embeddedFont>
      <p:font typeface="Merriweather"/>
      <p:regular r:id="rId23"/>
    </p:embeddedFont>
    <p:embeddedFont>
      <p:font typeface="Merriweather"/>
      <p:regular r:id="rId24"/>
    </p:embeddedFont>
    <p:embeddedFont>
      <p:font typeface="Merriweather"/>
      <p:regular r:id="rId2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2-1.png>
</file>

<file path=ppt/media/image-2-2.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267"/>
          </a:xfrm>
          <a:prstGeom prst="rect">
            <a:avLst/>
          </a:prstGeom>
        </p:spPr>
      </p:pic>
      <p:sp>
        <p:nvSpPr>
          <p:cNvPr id="3" name="Text 0"/>
          <p:cNvSpPr/>
          <p:nvPr/>
        </p:nvSpPr>
        <p:spPr>
          <a:xfrm>
            <a:off x="6349484" y="678061"/>
            <a:ext cx="7417832" cy="1964888"/>
          </a:xfrm>
          <a:prstGeom prst="rect">
            <a:avLst/>
          </a:prstGeom>
          <a:noFill/>
          <a:ln/>
        </p:spPr>
        <p:txBody>
          <a:bodyPr wrap="square" lIns="0" tIns="0" rIns="0" bIns="0" rtlCol="0" anchor="t"/>
          <a:lstStyle/>
          <a:p>
            <a:pPr algn="l" indent="0" marL="0">
              <a:lnSpc>
                <a:spcPts val="5150"/>
              </a:lnSpc>
              <a:buNone/>
            </a:pPr>
            <a:r>
              <a:rPr lang="en-US" sz="4100" dirty="0">
                <a:solidFill>
                  <a:srgbClr val="F5F0F0"/>
                </a:solidFill>
                <a:latin typeface="Merriweather" pitchFamily="34" charset="0"/>
                <a:ea typeface="Merriweather" pitchFamily="34" charset="-122"/>
                <a:cs typeface="Merriweather" pitchFamily="34" charset="-120"/>
              </a:rPr>
              <a:t>Video Highlight Generator: AI-Powered Content Optimization</a:t>
            </a:r>
            <a:endParaRPr lang="en-US" sz="4100" dirty="0"/>
          </a:p>
        </p:txBody>
      </p:sp>
      <p:sp>
        <p:nvSpPr>
          <p:cNvPr id="4" name="Text 1"/>
          <p:cNvSpPr/>
          <p:nvPr/>
        </p:nvSpPr>
        <p:spPr>
          <a:xfrm>
            <a:off x="6349484" y="2957274"/>
            <a:ext cx="7417832" cy="1676995"/>
          </a:xfrm>
          <a:prstGeom prst="rect">
            <a:avLst/>
          </a:prstGeom>
          <a:noFill/>
          <a:ln/>
        </p:spPr>
        <p:txBody>
          <a:bodyPr wrap="square" lIns="0" tIns="0" rIns="0" bIns="0" rtlCol="0" anchor="t"/>
          <a:lstStyle/>
          <a:p>
            <a:pPr algn="l" indent="0" marL="0">
              <a:lnSpc>
                <a:spcPts val="2600"/>
              </a:lnSpc>
              <a:buNone/>
            </a:pPr>
            <a:r>
              <a:rPr lang="en-US" sz="1650" dirty="0">
                <a:solidFill>
                  <a:srgbClr val="E2E6E9"/>
                </a:solidFill>
                <a:latin typeface="Merriweather" pitchFamily="34" charset="0"/>
                <a:ea typeface="Merriweather" pitchFamily="34" charset="-122"/>
                <a:cs typeface="Merriweather" pitchFamily="34" charset="-120"/>
              </a:rPr>
              <a:t>In today’s fast-paced digital world, attention spans are shrinking, and content creators are under constant pressure to deliver engaging, concise videos. Traditional editing is painstakingly time-consuming, requiring hours of manual work to sift through footage, pinpoint key moments, and craft compelling highlights.</a:t>
            </a:r>
            <a:endParaRPr lang="en-US" sz="1650" dirty="0"/>
          </a:p>
        </p:txBody>
      </p:sp>
      <p:sp>
        <p:nvSpPr>
          <p:cNvPr id="5" name="Text 2"/>
          <p:cNvSpPr/>
          <p:nvPr/>
        </p:nvSpPr>
        <p:spPr>
          <a:xfrm>
            <a:off x="6349484" y="4870013"/>
            <a:ext cx="7417832" cy="2683192"/>
          </a:xfrm>
          <a:prstGeom prst="rect">
            <a:avLst/>
          </a:prstGeom>
          <a:noFill/>
          <a:ln/>
        </p:spPr>
        <p:txBody>
          <a:bodyPr wrap="square" lIns="0" tIns="0" rIns="0" bIns="0" rtlCol="0" anchor="t"/>
          <a:lstStyle/>
          <a:p>
            <a:pPr algn="l" indent="0" marL="0">
              <a:lnSpc>
                <a:spcPts val="2600"/>
              </a:lnSpc>
              <a:buNone/>
            </a:pPr>
            <a:r>
              <a:rPr lang="en-US" sz="1650" dirty="0">
                <a:solidFill>
                  <a:srgbClr val="E2E6E9"/>
                </a:solidFill>
                <a:latin typeface="Merriweather" pitchFamily="34" charset="0"/>
                <a:ea typeface="Merriweather" pitchFamily="34" charset="-122"/>
                <a:cs typeface="Merriweather" pitchFamily="34" charset="-120"/>
              </a:rPr>
              <a:t>Enter AI-powered video analysis—a game-changer for creators. Leveraging advanced scene detection, audio recognition, and action tracking, this technology automates the editing process, transforming lengthy videos into captivating highlights with minimal effort. Whether it's summarizing a webinar, extracting the most exciting moments from a sports game, or creating dynamic social media clips, AI streamlines content production, saving creators time and ensuring maximum viewer engagement.</a:t>
            </a:r>
            <a:endParaRPr lang="en-US" sz="16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5386"/>
          </a:xfrm>
          <a:prstGeom prst="rect">
            <a:avLst/>
          </a:prstGeom>
        </p:spPr>
      </p:pic>
      <p:sp>
        <p:nvSpPr>
          <p:cNvPr id="3" name="Text 0"/>
          <p:cNvSpPr/>
          <p:nvPr/>
        </p:nvSpPr>
        <p:spPr>
          <a:xfrm>
            <a:off x="863798" y="3880604"/>
            <a:ext cx="11109722" cy="771287"/>
          </a:xfrm>
          <a:prstGeom prst="rect">
            <a:avLst/>
          </a:prstGeom>
          <a:noFill/>
          <a:ln/>
        </p:spPr>
        <p:txBody>
          <a:bodyPr wrap="non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Make Video Editing Effortless with AI</a:t>
            </a:r>
            <a:endParaRPr lang="en-US" sz="4850" dirty="0"/>
          </a:p>
        </p:txBody>
      </p:sp>
      <p:sp>
        <p:nvSpPr>
          <p:cNvPr id="4" name="Text 1"/>
          <p:cNvSpPr/>
          <p:nvPr/>
        </p:nvSpPr>
        <p:spPr>
          <a:xfrm>
            <a:off x="863798" y="5022056"/>
            <a:ext cx="12902803" cy="394811"/>
          </a:xfrm>
          <a:prstGeom prst="rect">
            <a:avLst/>
          </a:prstGeom>
          <a:noFill/>
          <a:ln/>
        </p:spPr>
        <p:txBody>
          <a:bodyPr wrap="non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Automate tedious editing, save time and boost engagement</a:t>
            </a:r>
            <a:endParaRPr lang="en-US" sz="1900" dirty="0"/>
          </a:p>
        </p:txBody>
      </p:sp>
      <p:sp>
        <p:nvSpPr>
          <p:cNvPr id="5" name="Text 2"/>
          <p:cNvSpPr/>
          <p:nvPr/>
        </p:nvSpPr>
        <p:spPr>
          <a:xfrm>
            <a:off x="863798" y="5694521"/>
            <a:ext cx="12902803" cy="394811"/>
          </a:xfrm>
          <a:prstGeom prst="rect">
            <a:avLst/>
          </a:prstGeom>
          <a:noFill/>
          <a:ln/>
        </p:spPr>
        <p:txBody>
          <a:bodyPr wrap="non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Seamless integration with existing workflows</a:t>
            </a:r>
            <a:endParaRPr lang="en-US" sz="1900" dirty="0"/>
          </a:p>
        </p:txBody>
      </p:sp>
      <p:sp>
        <p:nvSpPr>
          <p:cNvPr id="6" name="Text 3"/>
          <p:cNvSpPr/>
          <p:nvPr/>
        </p:nvSpPr>
        <p:spPr>
          <a:xfrm>
            <a:off x="863798" y="6366986"/>
            <a:ext cx="12902803" cy="394811"/>
          </a:xfrm>
          <a:prstGeom prst="rect">
            <a:avLst/>
          </a:prstGeom>
          <a:noFill/>
          <a:ln/>
        </p:spPr>
        <p:txBody>
          <a:bodyPr wrap="non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Scalable for creators and enterprises</a:t>
            </a:r>
            <a:endParaRPr lang="en-US" sz="1900" dirty="0"/>
          </a:p>
        </p:txBody>
      </p:sp>
      <p:sp>
        <p:nvSpPr>
          <p:cNvPr id="7" name="Text 4"/>
          <p:cNvSpPr/>
          <p:nvPr/>
        </p:nvSpPr>
        <p:spPr>
          <a:xfrm>
            <a:off x="863798" y="7039451"/>
            <a:ext cx="12902803" cy="394811"/>
          </a:xfrm>
          <a:prstGeom prst="rect">
            <a:avLst/>
          </a:prstGeom>
          <a:noFill/>
          <a:ln/>
        </p:spPr>
        <p:txBody>
          <a:bodyPr wrap="non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Future-proof with constant AI innovation</a:t>
            </a:r>
            <a:endParaRPr lang="en-US" sz="19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63798" y="2100501"/>
            <a:ext cx="6170771" cy="771287"/>
          </a:xfrm>
          <a:prstGeom prst="rect">
            <a:avLst/>
          </a:prstGeom>
          <a:noFill/>
          <a:ln/>
        </p:spPr>
        <p:txBody>
          <a:bodyPr wrap="non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Conclusion</a:t>
            </a:r>
            <a:endParaRPr lang="en-US" sz="4850" dirty="0"/>
          </a:p>
        </p:txBody>
      </p:sp>
      <p:sp>
        <p:nvSpPr>
          <p:cNvPr id="3" name="Text 1"/>
          <p:cNvSpPr/>
          <p:nvPr/>
        </p:nvSpPr>
        <p:spPr>
          <a:xfrm>
            <a:off x="863798" y="3365421"/>
            <a:ext cx="12902803" cy="2763679"/>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To wrap it up, the Video Highlight Generator is a handy tool that makes video editing easier by automating the creation of highlight reels. It saves a lot of time and hassle, which is great for content creators, businesses, and anyone who needs quick edits. Whether you're a social media influencer looking for engaging clips, a sports analyst going over key moments, or a marketer showcasing products, this tool works well for different needs.  Its easy-to-use interface makes it accessible for everyone, and the smart AI features, like scene detection and audio analysis, give solid results. Plus, with upcoming updates like better AI models and cloud features, this tool could really shake up the video editing world.</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358985"/>
          </a:xfrm>
          <a:prstGeom prst="rect">
            <a:avLst/>
          </a:prstGeom>
        </p:spPr>
      </p:pic>
      <p:sp>
        <p:nvSpPr>
          <p:cNvPr id="3" name="Text 0"/>
          <p:cNvSpPr/>
          <p:nvPr/>
        </p:nvSpPr>
        <p:spPr>
          <a:xfrm>
            <a:off x="825579" y="3007638"/>
            <a:ext cx="4718090" cy="589717"/>
          </a:xfrm>
          <a:prstGeom prst="rect">
            <a:avLst/>
          </a:prstGeom>
          <a:noFill/>
          <a:ln/>
        </p:spPr>
        <p:txBody>
          <a:bodyPr wrap="none" lIns="0" tIns="0" rIns="0" bIns="0" rtlCol="0" anchor="t"/>
          <a:lstStyle/>
          <a:p>
            <a:pPr algn="l" indent="0" marL="0">
              <a:lnSpc>
                <a:spcPts val="4600"/>
              </a:lnSpc>
              <a:buNone/>
            </a:pPr>
            <a:r>
              <a:rPr lang="en-US" sz="3700" dirty="0">
                <a:solidFill>
                  <a:srgbClr val="F5F0F0"/>
                </a:solidFill>
                <a:latin typeface="Merriweather" pitchFamily="34" charset="0"/>
                <a:ea typeface="Merriweather" pitchFamily="34" charset="-122"/>
                <a:cs typeface="Merriweather" pitchFamily="34" charset="-120"/>
              </a:rPr>
              <a:t>Meet Our Team</a:t>
            </a:r>
            <a:endParaRPr lang="en-US" sz="3700" dirty="0"/>
          </a:p>
        </p:txBody>
      </p:sp>
      <p:sp>
        <p:nvSpPr>
          <p:cNvPr id="4" name="Shape 1"/>
          <p:cNvSpPr/>
          <p:nvPr/>
        </p:nvSpPr>
        <p:spPr>
          <a:xfrm>
            <a:off x="825579" y="3880366"/>
            <a:ext cx="6395323" cy="1102638"/>
          </a:xfrm>
          <a:prstGeom prst="roundRect">
            <a:avLst>
              <a:gd name="adj" fmla="val 7189"/>
            </a:avLst>
          </a:prstGeom>
          <a:solidFill>
            <a:srgbClr val="003180"/>
          </a:solidFill>
          <a:ln w="7620">
            <a:solidFill>
              <a:srgbClr val="194A99"/>
            </a:solidFill>
            <a:prstDash val="solid"/>
          </a:ln>
        </p:spPr>
      </p:sp>
      <p:sp>
        <p:nvSpPr>
          <p:cNvPr id="5" name="Text 2"/>
          <p:cNvSpPr/>
          <p:nvPr/>
        </p:nvSpPr>
        <p:spPr>
          <a:xfrm>
            <a:off x="1021913" y="4076700"/>
            <a:ext cx="2358985" cy="294799"/>
          </a:xfrm>
          <a:prstGeom prst="rect">
            <a:avLst/>
          </a:prstGeom>
          <a:noFill/>
          <a:ln/>
        </p:spPr>
        <p:txBody>
          <a:bodyPr wrap="none" lIns="0" tIns="0" rIns="0" bIns="0" rtlCol="0" anchor="t"/>
          <a:lstStyle/>
          <a:p>
            <a:pPr algn="l" indent="0" marL="0">
              <a:lnSpc>
                <a:spcPts val="2300"/>
              </a:lnSpc>
              <a:buNone/>
            </a:pPr>
            <a:r>
              <a:rPr lang="en-US" sz="1850" dirty="0">
                <a:solidFill>
                  <a:srgbClr val="E2E6E9"/>
                </a:solidFill>
                <a:latin typeface="Merriweather" pitchFamily="34" charset="0"/>
                <a:ea typeface="Merriweather" pitchFamily="34" charset="-122"/>
                <a:cs typeface="Merriweather" pitchFamily="34" charset="-120"/>
              </a:rPr>
              <a:t>Siddharth Mishra</a:t>
            </a:r>
            <a:endParaRPr lang="en-US" sz="1850" dirty="0"/>
          </a:p>
        </p:txBody>
      </p:sp>
      <p:sp>
        <p:nvSpPr>
          <p:cNvPr id="6" name="Text 3"/>
          <p:cNvSpPr/>
          <p:nvPr/>
        </p:nvSpPr>
        <p:spPr>
          <a:xfrm>
            <a:off x="1021913" y="4484727"/>
            <a:ext cx="6002655" cy="301943"/>
          </a:xfrm>
          <a:prstGeom prst="rect">
            <a:avLst/>
          </a:prstGeom>
          <a:noFill/>
          <a:ln/>
        </p:spPr>
        <p:txBody>
          <a:bodyPr wrap="none" lIns="0" tIns="0" rIns="0" bIns="0" rtlCol="0" anchor="t"/>
          <a:lstStyle/>
          <a:p>
            <a:pPr algn="l" indent="0" marL="0">
              <a:lnSpc>
                <a:spcPts val="2350"/>
              </a:lnSpc>
              <a:buNone/>
            </a:pPr>
            <a:r>
              <a:rPr lang="en-US" sz="1450" dirty="0">
                <a:solidFill>
                  <a:srgbClr val="E2E6E9"/>
                </a:solidFill>
                <a:latin typeface="Merriweather" pitchFamily="34" charset="0"/>
                <a:ea typeface="Merriweather" pitchFamily="34" charset="-122"/>
                <a:cs typeface="Merriweather" pitchFamily="34" charset="-120"/>
              </a:rPr>
              <a:t>Project period: Jan 2025 - May 2025</a:t>
            </a:r>
            <a:endParaRPr lang="en-US" sz="1450" dirty="0"/>
          </a:p>
        </p:txBody>
      </p:sp>
      <p:sp>
        <p:nvSpPr>
          <p:cNvPr id="7" name="Shape 4"/>
          <p:cNvSpPr/>
          <p:nvPr/>
        </p:nvSpPr>
        <p:spPr>
          <a:xfrm>
            <a:off x="7409617" y="3880366"/>
            <a:ext cx="6395323" cy="1102638"/>
          </a:xfrm>
          <a:prstGeom prst="roundRect">
            <a:avLst>
              <a:gd name="adj" fmla="val 7189"/>
            </a:avLst>
          </a:prstGeom>
          <a:solidFill>
            <a:srgbClr val="003180"/>
          </a:solidFill>
          <a:ln w="7620">
            <a:solidFill>
              <a:srgbClr val="194A99"/>
            </a:solidFill>
            <a:prstDash val="solid"/>
          </a:ln>
        </p:spPr>
      </p:sp>
      <p:sp>
        <p:nvSpPr>
          <p:cNvPr id="8" name="Text 5"/>
          <p:cNvSpPr/>
          <p:nvPr/>
        </p:nvSpPr>
        <p:spPr>
          <a:xfrm>
            <a:off x="7605951" y="4076700"/>
            <a:ext cx="2609969" cy="294799"/>
          </a:xfrm>
          <a:prstGeom prst="rect">
            <a:avLst/>
          </a:prstGeom>
          <a:noFill/>
          <a:ln/>
        </p:spPr>
        <p:txBody>
          <a:bodyPr wrap="none" lIns="0" tIns="0" rIns="0" bIns="0" rtlCol="0" anchor="t"/>
          <a:lstStyle/>
          <a:p>
            <a:pPr algn="l" indent="0" marL="0">
              <a:lnSpc>
                <a:spcPts val="2300"/>
              </a:lnSpc>
              <a:buNone/>
            </a:pPr>
            <a:r>
              <a:rPr lang="en-US" sz="1850" dirty="0">
                <a:solidFill>
                  <a:srgbClr val="E2E6E9"/>
                </a:solidFill>
                <a:latin typeface="Merriweather" pitchFamily="34" charset="0"/>
                <a:ea typeface="Merriweather" pitchFamily="34" charset="-122"/>
                <a:cs typeface="Merriweather" pitchFamily="34" charset="-120"/>
              </a:rPr>
              <a:t>Frontend Development</a:t>
            </a:r>
            <a:endParaRPr lang="en-US" sz="1850" dirty="0"/>
          </a:p>
        </p:txBody>
      </p:sp>
      <p:sp>
        <p:nvSpPr>
          <p:cNvPr id="9" name="Text 6"/>
          <p:cNvSpPr/>
          <p:nvPr/>
        </p:nvSpPr>
        <p:spPr>
          <a:xfrm>
            <a:off x="7605951" y="4484727"/>
            <a:ext cx="6002655" cy="301943"/>
          </a:xfrm>
          <a:prstGeom prst="rect">
            <a:avLst/>
          </a:prstGeom>
          <a:noFill/>
          <a:ln/>
        </p:spPr>
        <p:txBody>
          <a:bodyPr wrap="none" lIns="0" tIns="0" rIns="0" bIns="0" rtlCol="0" anchor="t"/>
          <a:lstStyle/>
          <a:p>
            <a:pPr algn="l" indent="0" marL="0">
              <a:lnSpc>
                <a:spcPts val="2350"/>
              </a:lnSpc>
              <a:buNone/>
            </a:pPr>
            <a:r>
              <a:rPr lang="en-US" sz="1450" dirty="0">
                <a:solidFill>
                  <a:srgbClr val="E2E6E9"/>
                </a:solidFill>
                <a:latin typeface="Merriweather" pitchFamily="34" charset="0"/>
                <a:ea typeface="Merriweather" pitchFamily="34" charset="-122"/>
                <a:cs typeface="Merriweather" pitchFamily="34" charset="-120"/>
              </a:rPr>
              <a:t>Streamlit UI implementation</a:t>
            </a:r>
            <a:endParaRPr lang="en-US" sz="1450" dirty="0"/>
          </a:p>
        </p:txBody>
      </p:sp>
      <p:sp>
        <p:nvSpPr>
          <p:cNvPr id="10" name="Shape 7"/>
          <p:cNvSpPr/>
          <p:nvPr/>
        </p:nvSpPr>
        <p:spPr>
          <a:xfrm>
            <a:off x="825579" y="5171718"/>
            <a:ext cx="6395323" cy="1102638"/>
          </a:xfrm>
          <a:prstGeom prst="roundRect">
            <a:avLst>
              <a:gd name="adj" fmla="val 7189"/>
            </a:avLst>
          </a:prstGeom>
          <a:solidFill>
            <a:srgbClr val="003180"/>
          </a:solidFill>
          <a:ln w="7620">
            <a:solidFill>
              <a:srgbClr val="194A99"/>
            </a:solidFill>
            <a:prstDash val="solid"/>
          </a:ln>
        </p:spPr>
      </p:sp>
      <p:sp>
        <p:nvSpPr>
          <p:cNvPr id="11" name="Text 8"/>
          <p:cNvSpPr/>
          <p:nvPr/>
        </p:nvSpPr>
        <p:spPr>
          <a:xfrm>
            <a:off x="1021913" y="5368052"/>
            <a:ext cx="2358985" cy="294799"/>
          </a:xfrm>
          <a:prstGeom prst="rect">
            <a:avLst/>
          </a:prstGeom>
          <a:noFill/>
          <a:ln/>
        </p:spPr>
        <p:txBody>
          <a:bodyPr wrap="none" lIns="0" tIns="0" rIns="0" bIns="0" rtlCol="0" anchor="t"/>
          <a:lstStyle/>
          <a:p>
            <a:pPr algn="l" indent="0" marL="0">
              <a:lnSpc>
                <a:spcPts val="2300"/>
              </a:lnSpc>
              <a:buNone/>
            </a:pPr>
            <a:r>
              <a:rPr lang="en-US" sz="1850" dirty="0">
                <a:solidFill>
                  <a:srgbClr val="E2E6E9"/>
                </a:solidFill>
                <a:latin typeface="Merriweather" pitchFamily="34" charset="0"/>
                <a:ea typeface="Merriweather" pitchFamily="34" charset="-122"/>
                <a:cs typeface="Merriweather" pitchFamily="34" charset="-120"/>
              </a:rPr>
              <a:t>Backend Processing</a:t>
            </a:r>
            <a:endParaRPr lang="en-US" sz="1850" dirty="0"/>
          </a:p>
        </p:txBody>
      </p:sp>
      <p:sp>
        <p:nvSpPr>
          <p:cNvPr id="12" name="Text 9"/>
          <p:cNvSpPr/>
          <p:nvPr/>
        </p:nvSpPr>
        <p:spPr>
          <a:xfrm>
            <a:off x="1021913" y="5776079"/>
            <a:ext cx="6002655" cy="301943"/>
          </a:xfrm>
          <a:prstGeom prst="rect">
            <a:avLst/>
          </a:prstGeom>
          <a:noFill/>
          <a:ln/>
        </p:spPr>
        <p:txBody>
          <a:bodyPr wrap="none" lIns="0" tIns="0" rIns="0" bIns="0" rtlCol="0" anchor="t"/>
          <a:lstStyle/>
          <a:p>
            <a:pPr algn="l" indent="0" marL="0">
              <a:lnSpc>
                <a:spcPts val="2350"/>
              </a:lnSpc>
              <a:buNone/>
            </a:pPr>
            <a:r>
              <a:rPr lang="en-US" sz="1450" dirty="0">
                <a:solidFill>
                  <a:srgbClr val="E2E6E9"/>
                </a:solidFill>
                <a:latin typeface="Merriweather" pitchFamily="34" charset="0"/>
                <a:ea typeface="Merriweather" pitchFamily="34" charset="-122"/>
                <a:cs typeface="Merriweather" pitchFamily="34" charset="-120"/>
              </a:rPr>
              <a:t>Multi-modal video analysis algorithms</a:t>
            </a:r>
            <a:endParaRPr lang="en-US" sz="1450" dirty="0"/>
          </a:p>
        </p:txBody>
      </p:sp>
      <p:sp>
        <p:nvSpPr>
          <p:cNvPr id="13" name="Shape 10"/>
          <p:cNvSpPr/>
          <p:nvPr/>
        </p:nvSpPr>
        <p:spPr>
          <a:xfrm>
            <a:off x="7409617" y="5171718"/>
            <a:ext cx="6395323" cy="1102638"/>
          </a:xfrm>
          <a:prstGeom prst="roundRect">
            <a:avLst>
              <a:gd name="adj" fmla="val 7189"/>
            </a:avLst>
          </a:prstGeom>
          <a:solidFill>
            <a:srgbClr val="003180"/>
          </a:solidFill>
          <a:ln w="7620">
            <a:solidFill>
              <a:srgbClr val="194A99"/>
            </a:solidFill>
            <a:prstDash val="solid"/>
          </a:ln>
        </p:spPr>
      </p:sp>
      <p:sp>
        <p:nvSpPr>
          <p:cNvPr id="14" name="Text 11"/>
          <p:cNvSpPr/>
          <p:nvPr/>
        </p:nvSpPr>
        <p:spPr>
          <a:xfrm>
            <a:off x="7605951" y="5368052"/>
            <a:ext cx="3086100" cy="294799"/>
          </a:xfrm>
          <a:prstGeom prst="rect">
            <a:avLst/>
          </a:prstGeom>
          <a:noFill/>
          <a:ln/>
        </p:spPr>
        <p:txBody>
          <a:bodyPr wrap="none" lIns="0" tIns="0" rIns="0" bIns="0" rtlCol="0" anchor="t"/>
          <a:lstStyle/>
          <a:p>
            <a:pPr algn="l" indent="0" marL="0">
              <a:lnSpc>
                <a:spcPts val="2300"/>
              </a:lnSpc>
              <a:buNone/>
            </a:pPr>
            <a:r>
              <a:rPr lang="en-US" sz="1850" dirty="0">
                <a:solidFill>
                  <a:srgbClr val="E2E6E9"/>
                </a:solidFill>
                <a:latin typeface="Merriweather" pitchFamily="34" charset="0"/>
                <a:ea typeface="Merriweather" pitchFamily="34" charset="-122"/>
                <a:cs typeface="Merriweather" pitchFamily="34" charset="-120"/>
              </a:rPr>
              <a:t>Video Processing &amp; Testing</a:t>
            </a:r>
            <a:endParaRPr lang="en-US" sz="1850" dirty="0"/>
          </a:p>
        </p:txBody>
      </p:sp>
      <p:sp>
        <p:nvSpPr>
          <p:cNvPr id="15" name="Text 12"/>
          <p:cNvSpPr/>
          <p:nvPr/>
        </p:nvSpPr>
        <p:spPr>
          <a:xfrm>
            <a:off x="7605951" y="5776079"/>
            <a:ext cx="6002655" cy="301943"/>
          </a:xfrm>
          <a:prstGeom prst="rect">
            <a:avLst/>
          </a:prstGeom>
          <a:noFill/>
          <a:ln/>
        </p:spPr>
        <p:txBody>
          <a:bodyPr wrap="none" lIns="0" tIns="0" rIns="0" bIns="0" rtlCol="0" anchor="t"/>
          <a:lstStyle/>
          <a:p>
            <a:pPr algn="l" indent="0" marL="0">
              <a:lnSpc>
                <a:spcPts val="2350"/>
              </a:lnSpc>
              <a:buNone/>
            </a:pPr>
            <a:r>
              <a:rPr lang="en-US" sz="1450" dirty="0">
                <a:solidFill>
                  <a:srgbClr val="E2E6E9"/>
                </a:solidFill>
                <a:latin typeface="Merriweather" pitchFamily="34" charset="0"/>
                <a:ea typeface="Merriweather" pitchFamily="34" charset="-122"/>
                <a:cs typeface="Merriweather" pitchFamily="34" charset="-120"/>
              </a:rPr>
              <a:t>FFmpeg integration and performance tuning</a:t>
            </a:r>
            <a:endParaRPr lang="en-US" sz="1450" dirty="0"/>
          </a:p>
        </p:txBody>
      </p:sp>
      <p:pic>
        <p:nvPicPr>
          <p:cNvPr id="16" name="Image 1" descr="preencoded.png">    </p:cNvPr>
          <p:cNvPicPr>
            <a:picLocks noChangeAspect="1"/>
          </p:cNvPicPr>
          <p:nvPr/>
        </p:nvPicPr>
        <p:blipFill>
          <a:blip r:embed="rId2"/>
          <a:stretch>
            <a:fillRect/>
          </a:stretch>
        </p:blipFill>
        <p:spPr>
          <a:xfrm>
            <a:off x="825579" y="6486644"/>
            <a:ext cx="12979241" cy="10477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3729157"/>
            <a:ext cx="6170771" cy="771287"/>
          </a:xfrm>
          <a:prstGeom prst="rect">
            <a:avLst/>
          </a:prstGeom>
          <a:noFill/>
          <a:ln/>
        </p:spPr>
        <p:txBody>
          <a:bodyPr wrap="none" lIns="0" tIns="0" rIns="0" bIns="0" rtlCol="0" anchor="t"/>
          <a:lstStyle/>
          <a:p>
            <a:pPr algn="l" indent="0" marL="0">
              <a:lnSpc>
                <a:spcPts val="6050"/>
              </a:lnSpc>
              <a:buNone/>
            </a:pPr>
            <a:endParaRPr lang="en-US" sz="4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3798" y="2322671"/>
            <a:ext cx="6754178" cy="771287"/>
          </a:xfrm>
          <a:prstGeom prst="rect">
            <a:avLst/>
          </a:prstGeom>
          <a:noFill/>
          <a:ln/>
        </p:spPr>
        <p:txBody>
          <a:bodyPr wrap="non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Presentation Overview</a:t>
            </a:r>
            <a:endParaRPr lang="en-US" sz="4850" dirty="0"/>
          </a:p>
        </p:txBody>
      </p:sp>
      <p:sp>
        <p:nvSpPr>
          <p:cNvPr id="3" name="Text 1"/>
          <p:cNvSpPr/>
          <p:nvPr/>
        </p:nvSpPr>
        <p:spPr>
          <a:xfrm>
            <a:off x="863798" y="3587591"/>
            <a:ext cx="129028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Introduction:</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Set expectations and highlight project goals</a:t>
            </a:r>
            <a:endParaRPr lang="en-US" sz="1900" dirty="0"/>
          </a:p>
        </p:txBody>
      </p:sp>
      <p:sp>
        <p:nvSpPr>
          <p:cNvPr id="4" name="Text 2"/>
          <p:cNvSpPr/>
          <p:nvPr/>
        </p:nvSpPr>
        <p:spPr>
          <a:xfrm>
            <a:off x="863798" y="4068723"/>
            <a:ext cx="129028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How It Works:</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Dive into system architecture and AI technologies</a:t>
            </a:r>
            <a:endParaRPr lang="en-US" sz="1900" dirty="0"/>
          </a:p>
        </p:txBody>
      </p:sp>
      <p:sp>
        <p:nvSpPr>
          <p:cNvPr id="5" name="Text 3"/>
          <p:cNvSpPr/>
          <p:nvPr/>
        </p:nvSpPr>
        <p:spPr>
          <a:xfrm>
            <a:off x="863798" y="4549854"/>
            <a:ext cx="129028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Performance:</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Showcase real-world results and improvements</a:t>
            </a:r>
            <a:endParaRPr lang="en-US" sz="1900" dirty="0"/>
          </a:p>
        </p:txBody>
      </p:sp>
      <p:sp>
        <p:nvSpPr>
          <p:cNvPr id="6" name="Text 4"/>
          <p:cNvSpPr/>
          <p:nvPr/>
        </p:nvSpPr>
        <p:spPr>
          <a:xfrm>
            <a:off x="863798" y="5030986"/>
            <a:ext cx="129028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Future:</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Outline roadmap and upcoming features</a:t>
            </a:r>
            <a:endParaRPr lang="en-US" sz="1900" dirty="0"/>
          </a:p>
        </p:txBody>
      </p:sp>
      <p:sp>
        <p:nvSpPr>
          <p:cNvPr id="7" name="Text 5"/>
          <p:cNvSpPr/>
          <p:nvPr/>
        </p:nvSpPr>
        <p:spPr>
          <a:xfrm>
            <a:off x="863798" y="5512118"/>
            <a:ext cx="129028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Conclusion:</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Summarize benefits and next steps</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3798" y="1833682"/>
            <a:ext cx="10304621" cy="771287"/>
          </a:xfrm>
          <a:prstGeom prst="rect">
            <a:avLst/>
          </a:prstGeom>
          <a:noFill/>
          <a:ln/>
        </p:spPr>
        <p:txBody>
          <a:bodyPr wrap="non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How It Works: System Architecture</a:t>
            </a:r>
            <a:endParaRPr lang="en-US" sz="4850" dirty="0"/>
          </a:p>
        </p:txBody>
      </p:sp>
      <p:sp>
        <p:nvSpPr>
          <p:cNvPr id="3" name="Text 1"/>
          <p:cNvSpPr/>
          <p:nvPr/>
        </p:nvSpPr>
        <p:spPr>
          <a:xfrm>
            <a:off x="863798" y="3221950"/>
            <a:ext cx="2774037" cy="385524"/>
          </a:xfrm>
          <a:prstGeom prst="rect">
            <a:avLst/>
          </a:prstGeom>
          <a:noFill/>
          <a:ln/>
        </p:spPr>
        <p:txBody>
          <a:bodyPr wrap="none" lIns="0" tIns="0" rIns="0" bIns="0" rtlCol="0" anchor="t"/>
          <a:lstStyle/>
          <a:p>
            <a:pPr algn="l"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Input Processing</a:t>
            </a:r>
            <a:endParaRPr lang="en-US" sz="2400" dirty="0"/>
          </a:p>
        </p:txBody>
      </p:sp>
      <p:sp>
        <p:nvSpPr>
          <p:cNvPr id="4" name="Text 2"/>
          <p:cNvSpPr/>
          <p:nvPr/>
        </p:nvSpPr>
        <p:spPr>
          <a:xfrm>
            <a:off x="863798" y="3854291"/>
            <a:ext cx="2774037" cy="1184434"/>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Video upload and metadata extraction</a:t>
            </a:r>
            <a:endParaRPr lang="en-US" sz="1900" dirty="0"/>
          </a:p>
        </p:txBody>
      </p:sp>
      <p:sp>
        <p:nvSpPr>
          <p:cNvPr id="5" name="Text 3"/>
          <p:cNvSpPr/>
          <p:nvPr/>
        </p:nvSpPr>
        <p:spPr>
          <a:xfrm>
            <a:off x="863798" y="5125045"/>
            <a:ext cx="2774037" cy="789622"/>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Temporary storage handling</a:t>
            </a:r>
            <a:endParaRPr lang="en-US" sz="1900" dirty="0"/>
          </a:p>
        </p:txBody>
      </p:sp>
      <p:sp>
        <p:nvSpPr>
          <p:cNvPr id="6" name="Text 4"/>
          <p:cNvSpPr/>
          <p:nvPr/>
        </p:nvSpPr>
        <p:spPr>
          <a:xfrm>
            <a:off x="4247674" y="3221950"/>
            <a:ext cx="2774037" cy="385524"/>
          </a:xfrm>
          <a:prstGeom prst="rect">
            <a:avLst/>
          </a:prstGeom>
          <a:noFill/>
          <a:ln/>
        </p:spPr>
        <p:txBody>
          <a:bodyPr wrap="none" lIns="0" tIns="0" rIns="0" bIns="0" rtlCol="0" anchor="t"/>
          <a:lstStyle/>
          <a:p>
            <a:pPr algn="l"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Analysis Engine</a:t>
            </a:r>
            <a:endParaRPr lang="en-US" sz="2400" dirty="0"/>
          </a:p>
        </p:txBody>
      </p:sp>
      <p:sp>
        <p:nvSpPr>
          <p:cNvPr id="7" name="Text 5"/>
          <p:cNvSpPr/>
          <p:nvPr/>
        </p:nvSpPr>
        <p:spPr>
          <a:xfrm>
            <a:off x="4247674" y="3854291"/>
            <a:ext cx="2774037" cy="1184434"/>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Scene detection, audio and action recognition</a:t>
            </a:r>
            <a:endParaRPr lang="en-US" sz="1900" dirty="0"/>
          </a:p>
        </p:txBody>
      </p:sp>
      <p:sp>
        <p:nvSpPr>
          <p:cNvPr id="8" name="Text 6"/>
          <p:cNvSpPr/>
          <p:nvPr/>
        </p:nvSpPr>
        <p:spPr>
          <a:xfrm>
            <a:off x="4247674" y="5125045"/>
            <a:ext cx="2774037" cy="1184434"/>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Segment ranking and selection algorithms</a:t>
            </a:r>
            <a:endParaRPr lang="en-US" sz="1900" dirty="0"/>
          </a:p>
        </p:txBody>
      </p:sp>
      <p:sp>
        <p:nvSpPr>
          <p:cNvPr id="9" name="Text 7"/>
          <p:cNvSpPr/>
          <p:nvPr/>
        </p:nvSpPr>
        <p:spPr>
          <a:xfrm>
            <a:off x="7631549" y="3221950"/>
            <a:ext cx="2774037" cy="771049"/>
          </a:xfrm>
          <a:prstGeom prst="rect">
            <a:avLst/>
          </a:prstGeom>
          <a:noFill/>
          <a:ln/>
        </p:spPr>
        <p:txBody>
          <a:bodyPr wrap="square" lIns="0" tIns="0" rIns="0" bIns="0" rtlCol="0" anchor="t"/>
          <a:lstStyle/>
          <a:p>
            <a:pPr algn="l"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Output Generation</a:t>
            </a:r>
            <a:endParaRPr lang="en-US" sz="2400" dirty="0"/>
          </a:p>
        </p:txBody>
      </p:sp>
      <p:sp>
        <p:nvSpPr>
          <p:cNvPr id="10" name="Text 8"/>
          <p:cNvSpPr/>
          <p:nvPr/>
        </p:nvSpPr>
        <p:spPr>
          <a:xfrm>
            <a:off x="7631549" y="4239816"/>
            <a:ext cx="2774037" cy="789622"/>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Segment extraction and transitions</a:t>
            </a:r>
            <a:endParaRPr lang="en-US" sz="1900" dirty="0"/>
          </a:p>
        </p:txBody>
      </p:sp>
      <p:sp>
        <p:nvSpPr>
          <p:cNvPr id="11" name="Text 9"/>
          <p:cNvSpPr/>
          <p:nvPr/>
        </p:nvSpPr>
        <p:spPr>
          <a:xfrm>
            <a:off x="7631549" y="5115758"/>
            <a:ext cx="2774037" cy="789622"/>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Final video compilation</a:t>
            </a:r>
            <a:endParaRPr lang="en-US" sz="1900" dirty="0"/>
          </a:p>
        </p:txBody>
      </p:sp>
      <p:sp>
        <p:nvSpPr>
          <p:cNvPr id="12" name="Text 10"/>
          <p:cNvSpPr/>
          <p:nvPr/>
        </p:nvSpPr>
        <p:spPr>
          <a:xfrm>
            <a:off x="11015424" y="3221950"/>
            <a:ext cx="2774037" cy="771049"/>
          </a:xfrm>
          <a:prstGeom prst="rect">
            <a:avLst/>
          </a:prstGeom>
          <a:noFill/>
          <a:ln/>
        </p:spPr>
        <p:txBody>
          <a:bodyPr wrap="square" lIns="0" tIns="0" rIns="0" bIns="0" rtlCol="0" anchor="t"/>
          <a:lstStyle/>
          <a:p>
            <a:pPr algn="l"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Tech Stack &amp; Metrics</a:t>
            </a:r>
            <a:endParaRPr lang="en-US" sz="2400" dirty="0"/>
          </a:p>
        </p:txBody>
      </p:sp>
      <p:sp>
        <p:nvSpPr>
          <p:cNvPr id="13" name="Text 11"/>
          <p:cNvSpPr/>
          <p:nvPr/>
        </p:nvSpPr>
        <p:spPr>
          <a:xfrm>
            <a:off x="11015424" y="4239816"/>
            <a:ext cx="2774037" cy="1184434"/>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Python, OpenCV, librosa, FFmpeg, Streamlit</a:t>
            </a:r>
            <a:endParaRPr lang="en-US" sz="1900" dirty="0"/>
          </a:p>
        </p:txBody>
      </p:sp>
      <p:sp>
        <p:nvSpPr>
          <p:cNvPr id="14" name="Text 12"/>
          <p:cNvSpPr/>
          <p:nvPr/>
        </p:nvSpPr>
        <p:spPr>
          <a:xfrm>
            <a:off x="11015424" y="5510570"/>
            <a:ext cx="2774037" cy="789622"/>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2E6E9"/>
                </a:solidFill>
                <a:latin typeface="Merriweather" pitchFamily="34" charset="0"/>
                <a:ea typeface="Merriweather" pitchFamily="34" charset="-122"/>
                <a:cs typeface="Merriweather" pitchFamily="34" charset="-120"/>
              </a:rPr>
              <a:t>2-3 min processing per 10 min video</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3798" y="789027"/>
            <a:ext cx="7390567" cy="578406"/>
          </a:xfrm>
          <a:prstGeom prst="rect">
            <a:avLst/>
          </a:prstGeom>
          <a:noFill/>
          <a:ln/>
        </p:spPr>
        <p:txBody>
          <a:bodyPr wrap="none" lIns="0" tIns="0" rIns="0" bIns="0" rtlCol="0" anchor="t"/>
          <a:lstStyle/>
          <a:p>
            <a:pPr algn="l" indent="0" marL="0">
              <a:lnSpc>
                <a:spcPts val="4550"/>
              </a:lnSpc>
              <a:buNone/>
            </a:pPr>
            <a:r>
              <a:rPr lang="en-US" sz="3600" dirty="0">
                <a:solidFill>
                  <a:srgbClr val="F5F0F0"/>
                </a:solidFill>
                <a:latin typeface="Merriweather" pitchFamily="34" charset="0"/>
                <a:ea typeface="Merriweather" pitchFamily="34" charset="-122"/>
                <a:cs typeface="Merriweather" pitchFamily="34" charset="-120"/>
              </a:rPr>
              <a:t>Intelligent Analysis Technologies</a:t>
            </a:r>
            <a:endParaRPr lang="en-US" sz="3600" dirty="0"/>
          </a:p>
        </p:txBody>
      </p:sp>
      <p:sp>
        <p:nvSpPr>
          <p:cNvPr id="3" name="Shape 1"/>
          <p:cNvSpPr/>
          <p:nvPr/>
        </p:nvSpPr>
        <p:spPr>
          <a:xfrm>
            <a:off x="863798" y="1737598"/>
            <a:ext cx="1290280" cy="1066562"/>
          </a:xfrm>
          <a:prstGeom prst="roundRect">
            <a:avLst>
              <a:gd name="adj" fmla="val 7290"/>
            </a:avLst>
          </a:prstGeom>
          <a:solidFill>
            <a:srgbClr val="003180"/>
          </a:solidFill>
          <a:ln w="7620">
            <a:solidFill>
              <a:srgbClr val="194A99"/>
            </a:solidFill>
            <a:prstDash val="solid"/>
          </a:ln>
        </p:spPr>
      </p:sp>
      <p:sp>
        <p:nvSpPr>
          <p:cNvPr id="4" name="Text 2"/>
          <p:cNvSpPr/>
          <p:nvPr/>
        </p:nvSpPr>
        <p:spPr>
          <a:xfrm>
            <a:off x="1378744" y="2108121"/>
            <a:ext cx="260271" cy="325398"/>
          </a:xfrm>
          <a:prstGeom prst="rect">
            <a:avLst/>
          </a:prstGeom>
          <a:noFill/>
          <a:ln/>
        </p:spPr>
        <p:txBody>
          <a:bodyPr wrap="none" lIns="0" tIns="0" rIns="0" bIns="0" rtlCol="0" anchor="t"/>
          <a:lstStyle/>
          <a:p>
            <a:pPr algn="ctr" indent="0" marL="0">
              <a:lnSpc>
                <a:spcPts val="3250"/>
              </a:lnSpc>
              <a:buNone/>
            </a:pPr>
            <a:r>
              <a:rPr lang="en-US" sz="2000" dirty="0">
                <a:solidFill>
                  <a:srgbClr val="E2E6E9"/>
                </a:solidFill>
                <a:latin typeface="Merriweather" pitchFamily="34" charset="0"/>
                <a:ea typeface="Merriweather" pitchFamily="34" charset="-122"/>
                <a:cs typeface="Merriweather" pitchFamily="34" charset="-120"/>
              </a:rPr>
              <a:t>1</a:t>
            </a:r>
            <a:endParaRPr lang="en-US" sz="2000" dirty="0"/>
          </a:p>
        </p:txBody>
      </p:sp>
      <p:sp>
        <p:nvSpPr>
          <p:cNvPr id="5" name="Text 3"/>
          <p:cNvSpPr/>
          <p:nvPr/>
        </p:nvSpPr>
        <p:spPr>
          <a:xfrm>
            <a:off x="2339102" y="1922621"/>
            <a:ext cx="2313980" cy="289322"/>
          </a:xfrm>
          <a:prstGeom prst="rect">
            <a:avLst/>
          </a:prstGeom>
          <a:noFill/>
          <a:ln/>
        </p:spPr>
        <p:txBody>
          <a:bodyPr wrap="none" lIns="0" tIns="0" rIns="0" bIns="0" rtlCol="0" anchor="t"/>
          <a:lstStyle/>
          <a:p>
            <a:pPr algn="l" indent="0" marL="0">
              <a:lnSpc>
                <a:spcPts val="2250"/>
              </a:lnSpc>
              <a:buNone/>
            </a:pPr>
            <a:r>
              <a:rPr lang="en-US" sz="1800" dirty="0">
                <a:solidFill>
                  <a:srgbClr val="E2E6E9"/>
                </a:solidFill>
                <a:latin typeface="Merriweather" pitchFamily="34" charset="0"/>
                <a:ea typeface="Merriweather" pitchFamily="34" charset="-122"/>
                <a:cs typeface="Merriweather" pitchFamily="34" charset="-120"/>
              </a:rPr>
              <a:t>Scene Detection</a:t>
            </a:r>
            <a:endParaRPr lang="en-US" sz="1800" dirty="0"/>
          </a:p>
        </p:txBody>
      </p:sp>
      <p:sp>
        <p:nvSpPr>
          <p:cNvPr id="6" name="Text 4"/>
          <p:cNvSpPr/>
          <p:nvPr/>
        </p:nvSpPr>
        <p:spPr>
          <a:xfrm>
            <a:off x="2339102" y="2322909"/>
            <a:ext cx="3427928" cy="296228"/>
          </a:xfrm>
          <a:prstGeom prst="rect">
            <a:avLst/>
          </a:prstGeom>
          <a:noFill/>
          <a:ln/>
        </p:spPr>
        <p:txBody>
          <a:bodyPr wrap="none" lIns="0" tIns="0" rIns="0" bIns="0" rtlCol="0" anchor="t"/>
          <a:lstStyle/>
          <a:p>
            <a:pPr algn="l" indent="0" marL="0">
              <a:lnSpc>
                <a:spcPts val="2300"/>
              </a:lnSpc>
              <a:buNone/>
            </a:pPr>
            <a:r>
              <a:rPr lang="en-US" sz="1450" dirty="0">
                <a:solidFill>
                  <a:srgbClr val="E2E6E9"/>
                </a:solidFill>
                <a:latin typeface="Merriweather" pitchFamily="34" charset="0"/>
                <a:ea typeface="Merriweather" pitchFamily="34" charset="-122"/>
                <a:cs typeface="Merriweather" pitchFamily="34" charset="-120"/>
              </a:rPr>
              <a:t>Frame differencing with 92% accuracy</a:t>
            </a:r>
            <a:endParaRPr lang="en-US" sz="1450" dirty="0"/>
          </a:p>
        </p:txBody>
      </p:sp>
      <p:sp>
        <p:nvSpPr>
          <p:cNvPr id="7" name="Shape 5"/>
          <p:cNvSpPr/>
          <p:nvPr/>
        </p:nvSpPr>
        <p:spPr>
          <a:xfrm>
            <a:off x="2246590" y="2794635"/>
            <a:ext cx="11427500" cy="11430"/>
          </a:xfrm>
          <a:prstGeom prst="roundRect">
            <a:avLst>
              <a:gd name="adj" fmla="val 680246"/>
            </a:avLst>
          </a:prstGeom>
          <a:solidFill>
            <a:srgbClr val="194A99"/>
          </a:solidFill>
          <a:ln/>
        </p:spPr>
      </p:sp>
      <p:sp>
        <p:nvSpPr>
          <p:cNvPr id="8" name="Shape 6"/>
          <p:cNvSpPr/>
          <p:nvPr/>
        </p:nvSpPr>
        <p:spPr>
          <a:xfrm>
            <a:off x="863798" y="2896672"/>
            <a:ext cx="2580561" cy="1066562"/>
          </a:xfrm>
          <a:prstGeom prst="roundRect">
            <a:avLst>
              <a:gd name="adj" fmla="val 7290"/>
            </a:avLst>
          </a:prstGeom>
          <a:solidFill>
            <a:srgbClr val="003180"/>
          </a:solidFill>
          <a:ln w="7620">
            <a:solidFill>
              <a:srgbClr val="194A99"/>
            </a:solidFill>
            <a:prstDash val="solid"/>
          </a:ln>
        </p:spPr>
      </p:sp>
      <p:sp>
        <p:nvSpPr>
          <p:cNvPr id="9" name="Text 7"/>
          <p:cNvSpPr/>
          <p:nvPr/>
        </p:nvSpPr>
        <p:spPr>
          <a:xfrm>
            <a:off x="2023943" y="3267194"/>
            <a:ext cx="260271" cy="325398"/>
          </a:xfrm>
          <a:prstGeom prst="rect">
            <a:avLst/>
          </a:prstGeom>
          <a:noFill/>
          <a:ln/>
        </p:spPr>
        <p:txBody>
          <a:bodyPr wrap="none" lIns="0" tIns="0" rIns="0" bIns="0" rtlCol="0" anchor="t"/>
          <a:lstStyle/>
          <a:p>
            <a:pPr algn="ctr" indent="0" marL="0">
              <a:lnSpc>
                <a:spcPts val="3250"/>
              </a:lnSpc>
              <a:buNone/>
            </a:pPr>
            <a:r>
              <a:rPr lang="en-US" sz="2000" dirty="0">
                <a:solidFill>
                  <a:srgbClr val="E2E6E9"/>
                </a:solidFill>
                <a:latin typeface="Merriweather" pitchFamily="34" charset="0"/>
                <a:ea typeface="Merriweather" pitchFamily="34" charset="-122"/>
                <a:cs typeface="Merriweather" pitchFamily="34" charset="-120"/>
              </a:rPr>
              <a:t>2</a:t>
            </a:r>
            <a:endParaRPr lang="en-US" sz="2000" dirty="0"/>
          </a:p>
        </p:txBody>
      </p:sp>
      <p:sp>
        <p:nvSpPr>
          <p:cNvPr id="10" name="Text 8"/>
          <p:cNvSpPr/>
          <p:nvPr/>
        </p:nvSpPr>
        <p:spPr>
          <a:xfrm>
            <a:off x="3629382" y="3081695"/>
            <a:ext cx="2313980" cy="289322"/>
          </a:xfrm>
          <a:prstGeom prst="rect">
            <a:avLst/>
          </a:prstGeom>
          <a:noFill/>
          <a:ln/>
        </p:spPr>
        <p:txBody>
          <a:bodyPr wrap="none" lIns="0" tIns="0" rIns="0" bIns="0" rtlCol="0" anchor="t"/>
          <a:lstStyle/>
          <a:p>
            <a:pPr algn="l" indent="0" marL="0">
              <a:lnSpc>
                <a:spcPts val="2250"/>
              </a:lnSpc>
              <a:buNone/>
            </a:pPr>
            <a:r>
              <a:rPr lang="en-US" sz="1800" dirty="0">
                <a:solidFill>
                  <a:srgbClr val="E2E6E9"/>
                </a:solidFill>
                <a:latin typeface="Merriweather" pitchFamily="34" charset="0"/>
                <a:ea typeface="Merriweather" pitchFamily="34" charset="-122"/>
                <a:cs typeface="Merriweather" pitchFamily="34" charset="-120"/>
              </a:rPr>
              <a:t>Audio Analysis</a:t>
            </a:r>
            <a:endParaRPr lang="en-US" sz="1800" dirty="0"/>
          </a:p>
        </p:txBody>
      </p:sp>
      <p:sp>
        <p:nvSpPr>
          <p:cNvPr id="11" name="Text 9"/>
          <p:cNvSpPr/>
          <p:nvPr/>
        </p:nvSpPr>
        <p:spPr>
          <a:xfrm>
            <a:off x="3629382" y="3481983"/>
            <a:ext cx="3857744" cy="296228"/>
          </a:xfrm>
          <a:prstGeom prst="rect">
            <a:avLst/>
          </a:prstGeom>
          <a:noFill/>
          <a:ln/>
        </p:spPr>
        <p:txBody>
          <a:bodyPr wrap="none" lIns="0" tIns="0" rIns="0" bIns="0" rtlCol="0" anchor="t"/>
          <a:lstStyle/>
          <a:p>
            <a:pPr algn="l" indent="0" marL="0">
              <a:lnSpc>
                <a:spcPts val="2300"/>
              </a:lnSpc>
              <a:buNone/>
            </a:pPr>
            <a:r>
              <a:rPr lang="en-US" sz="1450" dirty="0">
                <a:solidFill>
                  <a:srgbClr val="E2E6E9"/>
                </a:solidFill>
                <a:latin typeface="Merriweather" pitchFamily="34" charset="0"/>
                <a:ea typeface="Merriweather" pitchFamily="34" charset="-122"/>
                <a:cs typeface="Merriweather" pitchFamily="34" charset="-120"/>
              </a:rPr>
              <a:t>RMS energy, spectral contrast, spectral flux</a:t>
            </a:r>
            <a:endParaRPr lang="en-US" sz="1450" dirty="0"/>
          </a:p>
        </p:txBody>
      </p:sp>
      <p:sp>
        <p:nvSpPr>
          <p:cNvPr id="12" name="Shape 10"/>
          <p:cNvSpPr/>
          <p:nvPr/>
        </p:nvSpPr>
        <p:spPr>
          <a:xfrm>
            <a:off x="3536871" y="3953708"/>
            <a:ext cx="10137219" cy="11430"/>
          </a:xfrm>
          <a:prstGeom prst="roundRect">
            <a:avLst>
              <a:gd name="adj" fmla="val 680246"/>
            </a:avLst>
          </a:prstGeom>
          <a:solidFill>
            <a:srgbClr val="194A99"/>
          </a:solidFill>
          <a:ln/>
        </p:spPr>
      </p:sp>
      <p:sp>
        <p:nvSpPr>
          <p:cNvPr id="13" name="Shape 11"/>
          <p:cNvSpPr/>
          <p:nvPr/>
        </p:nvSpPr>
        <p:spPr>
          <a:xfrm>
            <a:off x="863798" y="4055745"/>
            <a:ext cx="3870841" cy="1066562"/>
          </a:xfrm>
          <a:prstGeom prst="roundRect">
            <a:avLst>
              <a:gd name="adj" fmla="val 7290"/>
            </a:avLst>
          </a:prstGeom>
          <a:solidFill>
            <a:srgbClr val="003180"/>
          </a:solidFill>
          <a:ln w="7620">
            <a:solidFill>
              <a:srgbClr val="194A99"/>
            </a:solidFill>
            <a:prstDash val="solid"/>
          </a:ln>
        </p:spPr>
      </p:sp>
      <p:sp>
        <p:nvSpPr>
          <p:cNvPr id="14" name="Text 12"/>
          <p:cNvSpPr/>
          <p:nvPr/>
        </p:nvSpPr>
        <p:spPr>
          <a:xfrm>
            <a:off x="2669024" y="4426268"/>
            <a:ext cx="260271" cy="325398"/>
          </a:xfrm>
          <a:prstGeom prst="rect">
            <a:avLst/>
          </a:prstGeom>
          <a:noFill/>
          <a:ln/>
        </p:spPr>
        <p:txBody>
          <a:bodyPr wrap="none" lIns="0" tIns="0" rIns="0" bIns="0" rtlCol="0" anchor="t"/>
          <a:lstStyle/>
          <a:p>
            <a:pPr algn="ctr" indent="0" marL="0">
              <a:lnSpc>
                <a:spcPts val="3250"/>
              </a:lnSpc>
              <a:buNone/>
            </a:pPr>
            <a:r>
              <a:rPr lang="en-US" sz="2000" dirty="0">
                <a:solidFill>
                  <a:srgbClr val="E2E6E9"/>
                </a:solidFill>
                <a:latin typeface="Merriweather" pitchFamily="34" charset="0"/>
                <a:ea typeface="Merriweather" pitchFamily="34" charset="-122"/>
                <a:cs typeface="Merriweather" pitchFamily="34" charset="-120"/>
              </a:rPr>
              <a:t>3</a:t>
            </a:r>
            <a:endParaRPr lang="en-US" sz="2000" dirty="0"/>
          </a:p>
        </p:txBody>
      </p:sp>
      <p:sp>
        <p:nvSpPr>
          <p:cNvPr id="15" name="Text 13"/>
          <p:cNvSpPr/>
          <p:nvPr/>
        </p:nvSpPr>
        <p:spPr>
          <a:xfrm>
            <a:off x="4919663" y="4240768"/>
            <a:ext cx="2313980" cy="289322"/>
          </a:xfrm>
          <a:prstGeom prst="rect">
            <a:avLst/>
          </a:prstGeom>
          <a:noFill/>
          <a:ln/>
        </p:spPr>
        <p:txBody>
          <a:bodyPr wrap="none" lIns="0" tIns="0" rIns="0" bIns="0" rtlCol="0" anchor="t"/>
          <a:lstStyle/>
          <a:p>
            <a:pPr algn="l" indent="0" marL="0">
              <a:lnSpc>
                <a:spcPts val="2250"/>
              </a:lnSpc>
              <a:buNone/>
            </a:pPr>
            <a:r>
              <a:rPr lang="en-US" sz="1800" dirty="0">
                <a:solidFill>
                  <a:srgbClr val="E2E6E9"/>
                </a:solidFill>
                <a:latin typeface="Merriweather" pitchFamily="34" charset="0"/>
                <a:ea typeface="Merriweather" pitchFamily="34" charset="-122"/>
                <a:cs typeface="Merriweather" pitchFamily="34" charset="-120"/>
              </a:rPr>
              <a:t>Action Recognition</a:t>
            </a:r>
            <a:endParaRPr lang="en-US" sz="1800" dirty="0"/>
          </a:p>
        </p:txBody>
      </p:sp>
      <p:sp>
        <p:nvSpPr>
          <p:cNvPr id="16" name="Text 14"/>
          <p:cNvSpPr/>
          <p:nvPr/>
        </p:nvSpPr>
        <p:spPr>
          <a:xfrm>
            <a:off x="4919663" y="4641056"/>
            <a:ext cx="3544848" cy="296228"/>
          </a:xfrm>
          <a:prstGeom prst="rect">
            <a:avLst/>
          </a:prstGeom>
          <a:noFill/>
          <a:ln/>
        </p:spPr>
        <p:txBody>
          <a:bodyPr wrap="none" lIns="0" tIns="0" rIns="0" bIns="0" rtlCol="0" anchor="t"/>
          <a:lstStyle/>
          <a:p>
            <a:pPr algn="l" indent="0" marL="0">
              <a:lnSpc>
                <a:spcPts val="2300"/>
              </a:lnSpc>
              <a:buNone/>
            </a:pPr>
            <a:r>
              <a:rPr lang="en-US" sz="1450" dirty="0">
                <a:solidFill>
                  <a:srgbClr val="E2E6E9"/>
                </a:solidFill>
                <a:latin typeface="Merriweather" pitchFamily="34" charset="0"/>
                <a:ea typeface="Merriweather" pitchFamily="34" charset="-122"/>
                <a:cs typeface="Merriweather" pitchFamily="34" charset="-120"/>
              </a:rPr>
              <a:t>Edge detection and brightness variation</a:t>
            </a:r>
            <a:endParaRPr lang="en-US" sz="1450" dirty="0"/>
          </a:p>
        </p:txBody>
      </p:sp>
      <p:sp>
        <p:nvSpPr>
          <p:cNvPr id="17" name="Shape 15"/>
          <p:cNvSpPr/>
          <p:nvPr/>
        </p:nvSpPr>
        <p:spPr>
          <a:xfrm>
            <a:off x="4827151" y="5112782"/>
            <a:ext cx="8846939" cy="11430"/>
          </a:xfrm>
          <a:prstGeom prst="roundRect">
            <a:avLst>
              <a:gd name="adj" fmla="val 680246"/>
            </a:avLst>
          </a:prstGeom>
          <a:solidFill>
            <a:srgbClr val="194A99"/>
          </a:solidFill>
          <a:ln/>
        </p:spPr>
      </p:sp>
      <p:sp>
        <p:nvSpPr>
          <p:cNvPr id="18" name="Shape 16"/>
          <p:cNvSpPr/>
          <p:nvPr/>
        </p:nvSpPr>
        <p:spPr>
          <a:xfrm>
            <a:off x="863798" y="5214818"/>
            <a:ext cx="5161121" cy="1066562"/>
          </a:xfrm>
          <a:prstGeom prst="roundRect">
            <a:avLst>
              <a:gd name="adj" fmla="val 7290"/>
            </a:avLst>
          </a:prstGeom>
          <a:solidFill>
            <a:srgbClr val="003180"/>
          </a:solidFill>
          <a:ln w="7620">
            <a:solidFill>
              <a:srgbClr val="194A99"/>
            </a:solidFill>
            <a:prstDash val="solid"/>
          </a:ln>
        </p:spPr>
      </p:sp>
      <p:sp>
        <p:nvSpPr>
          <p:cNvPr id="19" name="Text 17"/>
          <p:cNvSpPr/>
          <p:nvPr/>
        </p:nvSpPr>
        <p:spPr>
          <a:xfrm>
            <a:off x="3314224" y="5585341"/>
            <a:ext cx="260271" cy="325398"/>
          </a:xfrm>
          <a:prstGeom prst="rect">
            <a:avLst/>
          </a:prstGeom>
          <a:noFill/>
          <a:ln/>
        </p:spPr>
        <p:txBody>
          <a:bodyPr wrap="none" lIns="0" tIns="0" rIns="0" bIns="0" rtlCol="0" anchor="t"/>
          <a:lstStyle/>
          <a:p>
            <a:pPr algn="ctr" indent="0" marL="0">
              <a:lnSpc>
                <a:spcPts val="3250"/>
              </a:lnSpc>
              <a:buNone/>
            </a:pPr>
            <a:r>
              <a:rPr lang="en-US" sz="2000" dirty="0">
                <a:solidFill>
                  <a:srgbClr val="E2E6E9"/>
                </a:solidFill>
                <a:latin typeface="Merriweather" pitchFamily="34" charset="0"/>
                <a:ea typeface="Merriweather" pitchFamily="34" charset="-122"/>
                <a:cs typeface="Merriweather" pitchFamily="34" charset="-120"/>
              </a:rPr>
              <a:t>4</a:t>
            </a:r>
            <a:endParaRPr lang="en-US" sz="2000" dirty="0"/>
          </a:p>
        </p:txBody>
      </p:sp>
      <p:sp>
        <p:nvSpPr>
          <p:cNvPr id="20" name="Text 18"/>
          <p:cNvSpPr/>
          <p:nvPr/>
        </p:nvSpPr>
        <p:spPr>
          <a:xfrm>
            <a:off x="6209943" y="5399842"/>
            <a:ext cx="2313980" cy="289322"/>
          </a:xfrm>
          <a:prstGeom prst="rect">
            <a:avLst/>
          </a:prstGeom>
          <a:noFill/>
          <a:ln/>
        </p:spPr>
        <p:txBody>
          <a:bodyPr wrap="none" lIns="0" tIns="0" rIns="0" bIns="0" rtlCol="0" anchor="t"/>
          <a:lstStyle/>
          <a:p>
            <a:pPr algn="l" indent="0" marL="0">
              <a:lnSpc>
                <a:spcPts val="2250"/>
              </a:lnSpc>
              <a:buNone/>
            </a:pPr>
            <a:r>
              <a:rPr lang="en-US" sz="1800" dirty="0">
                <a:solidFill>
                  <a:srgbClr val="E2E6E9"/>
                </a:solidFill>
                <a:latin typeface="Merriweather" pitchFamily="34" charset="0"/>
                <a:ea typeface="Merriweather" pitchFamily="34" charset="-122"/>
                <a:cs typeface="Merriweather" pitchFamily="34" charset="-120"/>
              </a:rPr>
              <a:t>Highlight Selection</a:t>
            </a:r>
            <a:endParaRPr lang="en-US" sz="1800" dirty="0"/>
          </a:p>
        </p:txBody>
      </p:sp>
      <p:sp>
        <p:nvSpPr>
          <p:cNvPr id="21" name="Text 19"/>
          <p:cNvSpPr/>
          <p:nvPr/>
        </p:nvSpPr>
        <p:spPr>
          <a:xfrm>
            <a:off x="6209943" y="5800130"/>
            <a:ext cx="3894653" cy="296228"/>
          </a:xfrm>
          <a:prstGeom prst="rect">
            <a:avLst/>
          </a:prstGeom>
          <a:noFill/>
          <a:ln/>
        </p:spPr>
        <p:txBody>
          <a:bodyPr wrap="none" lIns="0" tIns="0" rIns="0" bIns="0" rtlCol="0" anchor="t"/>
          <a:lstStyle/>
          <a:p>
            <a:pPr algn="l" indent="0" marL="0">
              <a:lnSpc>
                <a:spcPts val="2300"/>
              </a:lnSpc>
              <a:buNone/>
            </a:pPr>
            <a:r>
              <a:rPr lang="en-US" sz="1450" dirty="0">
                <a:solidFill>
                  <a:srgbClr val="E2E6E9"/>
                </a:solidFill>
                <a:latin typeface="Merriweather" pitchFamily="34" charset="0"/>
                <a:ea typeface="Merriweather" pitchFamily="34" charset="-122"/>
                <a:cs typeface="Merriweather" pitchFamily="34" charset="-120"/>
              </a:rPr>
              <a:t>Custom ranking for quality and distribution</a:t>
            </a:r>
            <a:endParaRPr lang="en-US" sz="1450" dirty="0"/>
          </a:p>
        </p:txBody>
      </p:sp>
      <p:sp>
        <p:nvSpPr>
          <p:cNvPr id="22" name="Shape 20"/>
          <p:cNvSpPr/>
          <p:nvPr/>
        </p:nvSpPr>
        <p:spPr>
          <a:xfrm>
            <a:off x="6117431" y="6271855"/>
            <a:ext cx="7556659" cy="11430"/>
          </a:xfrm>
          <a:prstGeom prst="roundRect">
            <a:avLst>
              <a:gd name="adj" fmla="val 680246"/>
            </a:avLst>
          </a:prstGeom>
          <a:solidFill>
            <a:srgbClr val="194A99"/>
          </a:solidFill>
          <a:ln/>
        </p:spPr>
      </p:sp>
      <p:sp>
        <p:nvSpPr>
          <p:cNvPr id="23" name="Shape 21"/>
          <p:cNvSpPr/>
          <p:nvPr/>
        </p:nvSpPr>
        <p:spPr>
          <a:xfrm>
            <a:off x="863798" y="6373892"/>
            <a:ext cx="6451402" cy="1066562"/>
          </a:xfrm>
          <a:prstGeom prst="roundRect">
            <a:avLst>
              <a:gd name="adj" fmla="val 7290"/>
            </a:avLst>
          </a:prstGeom>
          <a:solidFill>
            <a:srgbClr val="003180"/>
          </a:solidFill>
          <a:ln w="7620">
            <a:solidFill>
              <a:srgbClr val="194A99"/>
            </a:solidFill>
            <a:prstDash val="solid"/>
          </a:ln>
        </p:spPr>
      </p:sp>
      <p:sp>
        <p:nvSpPr>
          <p:cNvPr id="24" name="Text 22"/>
          <p:cNvSpPr/>
          <p:nvPr/>
        </p:nvSpPr>
        <p:spPr>
          <a:xfrm>
            <a:off x="3959304" y="6744414"/>
            <a:ext cx="260271" cy="325398"/>
          </a:xfrm>
          <a:prstGeom prst="rect">
            <a:avLst/>
          </a:prstGeom>
          <a:noFill/>
          <a:ln/>
        </p:spPr>
        <p:txBody>
          <a:bodyPr wrap="none" lIns="0" tIns="0" rIns="0" bIns="0" rtlCol="0" anchor="t"/>
          <a:lstStyle/>
          <a:p>
            <a:pPr algn="ctr" indent="0" marL="0">
              <a:lnSpc>
                <a:spcPts val="3250"/>
              </a:lnSpc>
              <a:buNone/>
            </a:pPr>
            <a:r>
              <a:rPr lang="en-US" sz="2000" dirty="0">
                <a:solidFill>
                  <a:srgbClr val="E2E6E9"/>
                </a:solidFill>
                <a:latin typeface="Merriweather" pitchFamily="34" charset="0"/>
                <a:ea typeface="Merriweather" pitchFamily="34" charset="-122"/>
                <a:cs typeface="Merriweather" pitchFamily="34" charset="-120"/>
              </a:rPr>
              <a:t>5</a:t>
            </a:r>
            <a:endParaRPr lang="en-US" sz="2000" dirty="0"/>
          </a:p>
        </p:txBody>
      </p:sp>
      <p:sp>
        <p:nvSpPr>
          <p:cNvPr id="25" name="Text 23"/>
          <p:cNvSpPr/>
          <p:nvPr/>
        </p:nvSpPr>
        <p:spPr>
          <a:xfrm>
            <a:off x="7500223" y="6558915"/>
            <a:ext cx="2313980" cy="289322"/>
          </a:xfrm>
          <a:prstGeom prst="rect">
            <a:avLst/>
          </a:prstGeom>
          <a:noFill/>
          <a:ln/>
        </p:spPr>
        <p:txBody>
          <a:bodyPr wrap="none" lIns="0" tIns="0" rIns="0" bIns="0" rtlCol="0" anchor="t"/>
          <a:lstStyle/>
          <a:p>
            <a:pPr algn="l" indent="0" marL="0">
              <a:lnSpc>
                <a:spcPts val="2250"/>
              </a:lnSpc>
              <a:buNone/>
            </a:pPr>
            <a:r>
              <a:rPr lang="en-US" sz="1800" dirty="0">
                <a:solidFill>
                  <a:srgbClr val="E2E6E9"/>
                </a:solidFill>
                <a:latin typeface="Merriweather" pitchFamily="34" charset="0"/>
                <a:ea typeface="Merriweather" pitchFamily="34" charset="-122"/>
                <a:cs typeface="Merriweather" pitchFamily="34" charset="-120"/>
              </a:rPr>
              <a:t>User Customization</a:t>
            </a:r>
            <a:endParaRPr lang="en-US" sz="1800" dirty="0"/>
          </a:p>
        </p:txBody>
      </p:sp>
      <p:sp>
        <p:nvSpPr>
          <p:cNvPr id="26" name="Text 24"/>
          <p:cNvSpPr/>
          <p:nvPr/>
        </p:nvSpPr>
        <p:spPr>
          <a:xfrm>
            <a:off x="7500223" y="6959203"/>
            <a:ext cx="3628430" cy="296228"/>
          </a:xfrm>
          <a:prstGeom prst="rect">
            <a:avLst/>
          </a:prstGeom>
          <a:noFill/>
          <a:ln/>
        </p:spPr>
        <p:txBody>
          <a:bodyPr wrap="none" lIns="0" tIns="0" rIns="0" bIns="0" rtlCol="0" anchor="t"/>
          <a:lstStyle/>
          <a:p>
            <a:pPr algn="l" indent="0" marL="0">
              <a:lnSpc>
                <a:spcPts val="2300"/>
              </a:lnSpc>
              <a:buNone/>
            </a:pPr>
            <a:r>
              <a:rPr lang="en-US" sz="1450" dirty="0">
                <a:solidFill>
                  <a:srgbClr val="E2E6E9"/>
                </a:solidFill>
                <a:latin typeface="Merriweather" pitchFamily="34" charset="0"/>
                <a:ea typeface="Merriweather" pitchFamily="34" charset="-122"/>
                <a:cs typeface="Merriweather" pitchFamily="34" charset="-120"/>
              </a:rPr>
              <a:t>Adjust settings for sensitivity and output</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198" y="777359"/>
            <a:ext cx="7265908" cy="771287"/>
          </a:xfrm>
          <a:prstGeom prst="rect">
            <a:avLst/>
          </a:prstGeom>
          <a:noFill/>
          <a:ln/>
        </p:spPr>
        <p:txBody>
          <a:bodyPr wrap="non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Real-World Performance</a:t>
            </a:r>
            <a:endParaRPr lang="en-US" sz="4850" dirty="0"/>
          </a:p>
        </p:txBody>
      </p:sp>
      <p:sp>
        <p:nvSpPr>
          <p:cNvPr id="4" name="Shape 1"/>
          <p:cNvSpPr/>
          <p:nvPr/>
        </p:nvSpPr>
        <p:spPr>
          <a:xfrm>
            <a:off x="6350198" y="1918811"/>
            <a:ext cx="555308" cy="555308"/>
          </a:xfrm>
          <a:prstGeom prst="roundRect">
            <a:avLst>
              <a:gd name="adj" fmla="val 18669"/>
            </a:avLst>
          </a:prstGeom>
          <a:solidFill>
            <a:srgbClr val="003180"/>
          </a:solidFill>
          <a:ln w="15240">
            <a:solidFill>
              <a:srgbClr val="194A99"/>
            </a:solidFill>
            <a:prstDash val="solid"/>
          </a:ln>
        </p:spPr>
      </p:sp>
      <p:sp>
        <p:nvSpPr>
          <p:cNvPr id="5" name="Text 2"/>
          <p:cNvSpPr/>
          <p:nvPr/>
        </p:nvSpPr>
        <p:spPr>
          <a:xfrm>
            <a:off x="7152323" y="2003584"/>
            <a:ext cx="3085386"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Video Length</a:t>
            </a:r>
            <a:endParaRPr lang="en-US" sz="2400" dirty="0"/>
          </a:p>
        </p:txBody>
      </p:sp>
      <p:sp>
        <p:nvSpPr>
          <p:cNvPr id="6" name="Text 3"/>
          <p:cNvSpPr/>
          <p:nvPr/>
        </p:nvSpPr>
        <p:spPr>
          <a:xfrm>
            <a:off x="7152323" y="2537103"/>
            <a:ext cx="6614279" cy="394811"/>
          </a:xfrm>
          <a:prstGeom prst="rect">
            <a:avLst/>
          </a:prstGeom>
          <a:noFill/>
          <a:ln/>
        </p:spPr>
        <p:txBody>
          <a:bodyPr wrap="non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80% average reduction</a:t>
            </a:r>
            <a:endParaRPr lang="en-US" sz="1900" dirty="0"/>
          </a:p>
        </p:txBody>
      </p:sp>
      <p:sp>
        <p:nvSpPr>
          <p:cNvPr id="7" name="Shape 4"/>
          <p:cNvSpPr/>
          <p:nvPr/>
        </p:nvSpPr>
        <p:spPr>
          <a:xfrm>
            <a:off x="6350198" y="3425547"/>
            <a:ext cx="555308" cy="555308"/>
          </a:xfrm>
          <a:prstGeom prst="roundRect">
            <a:avLst>
              <a:gd name="adj" fmla="val 18669"/>
            </a:avLst>
          </a:prstGeom>
          <a:solidFill>
            <a:srgbClr val="003180"/>
          </a:solidFill>
          <a:ln w="15240">
            <a:solidFill>
              <a:srgbClr val="194A99"/>
            </a:solidFill>
            <a:prstDash val="solid"/>
          </a:ln>
        </p:spPr>
      </p:sp>
      <p:sp>
        <p:nvSpPr>
          <p:cNvPr id="8" name="Text 5"/>
          <p:cNvSpPr/>
          <p:nvPr/>
        </p:nvSpPr>
        <p:spPr>
          <a:xfrm>
            <a:off x="7152323" y="3510320"/>
            <a:ext cx="3085386"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Engagement</a:t>
            </a:r>
            <a:endParaRPr lang="en-US" sz="2400" dirty="0"/>
          </a:p>
        </p:txBody>
      </p:sp>
      <p:sp>
        <p:nvSpPr>
          <p:cNvPr id="9" name="Text 6"/>
          <p:cNvSpPr/>
          <p:nvPr/>
        </p:nvSpPr>
        <p:spPr>
          <a:xfrm>
            <a:off x="7152323" y="4043839"/>
            <a:ext cx="6614279" cy="394811"/>
          </a:xfrm>
          <a:prstGeom prst="rect">
            <a:avLst/>
          </a:prstGeom>
          <a:noFill/>
          <a:ln/>
        </p:spPr>
        <p:txBody>
          <a:bodyPr wrap="non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4x higher on social platforms</a:t>
            </a:r>
            <a:endParaRPr lang="en-US" sz="1900" dirty="0"/>
          </a:p>
        </p:txBody>
      </p:sp>
      <p:sp>
        <p:nvSpPr>
          <p:cNvPr id="10" name="Shape 7"/>
          <p:cNvSpPr/>
          <p:nvPr/>
        </p:nvSpPr>
        <p:spPr>
          <a:xfrm>
            <a:off x="6350198" y="4932283"/>
            <a:ext cx="555308" cy="555308"/>
          </a:xfrm>
          <a:prstGeom prst="roundRect">
            <a:avLst>
              <a:gd name="adj" fmla="val 18669"/>
            </a:avLst>
          </a:prstGeom>
          <a:solidFill>
            <a:srgbClr val="003180"/>
          </a:solidFill>
          <a:ln w="15240">
            <a:solidFill>
              <a:srgbClr val="194A99"/>
            </a:solidFill>
            <a:prstDash val="solid"/>
          </a:ln>
        </p:spPr>
      </p:sp>
      <p:sp>
        <p:nvSpPr>
          <p:cNvPr id="11" name="Text 8"/>
          <p:cNvSpPr/>
          <p:nvPr/>
        </p:nvSpPr>
        <p:spPr>
          <a:xfrm>
            <a:off x="7152323" y="5017056"/>
            <a:ext cx="3085386"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User Interface</a:t>
            </a:r>
            <a:endParaRPr lang="en-US" sz="2400" dirty="0"/>
          </a:p>
        </p:txBody>
      </p:sp>
      <p:sp>
        <p:nvSpPr>
          <p:cNvPr id="12" name="Text 9"/>
          <p:cNvSpPr/>
          <p:nvPr/>
        </p:nvSpPr>
        <p:spPr>
          <a:xfrm>
            <a:off x="7152323" y="5550575"/>
            <a:ext cx="6614279" cy="394811"/>
          </a:xfrm>
          <a:prstGeom prst="rect">
            <a:avLst/>
          </a:prstGeom>
          <a:noFill/>
          <a:ln/>
        </p:spPr>
        <p:txBody>
          <a:bodyPr wrap="non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Simple upload, progress tracking, instant preview</a:t>
            </a:r>
            <a:endParaRPr lang="en-US" sz="1900" dirty="0"/>
          </a:p>
        </p:txBody>
      </p:sp>
      <p:sp>
        <p:nvSpPr>
          <p:cNvPr id="13" name="Shape 10"/>
          <p:cNvSpPr/>
          <p:nvPr/>
        </p:nvSpPr>
        <p:spPr>
          <a:xfrm>
            <a:off x="6350198" y="6439019"/>
            <a:ext cx="555308" cy="555308"/>
          </a:xfrm>
          <a:prstGeom prst="roundRect">
            <a:avLst>
              <a:gd name="adj" fmla="val 18669"/>
            </a:avLst>
          </a:prstGeom>
          <a:solidFill>
            <a:srgbClr val="003180"/>
          </a:solidFill>
          <a:ln w="15240">
            <a:solidFill>
              <a:srgbClr val="194A99"/>
            </a:solidFill>
            <a:prstDash val="solid"/>
          </a:ln>
        </p:spPr>
      </p:sp>
      <p:sp>
        <p:nvSpPr>
          <p:cNvPr id="14" name="Text 11"/>
          <p:cNvSpPr/>
          <p:nvPr/>
        </p:nvSpPr>
        <p:spPr>
          <a:xfrm>
            <a:off x="7152323" y="6523792"/>
            <a:ext cx="3085386"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Detection Stats</a:t>
            </a:r>
            <a:endParaRPr lang="en-US" sz="2400" dirty="0"/>
          </a:p>
        </p:txBody>
      </p:sp>
      <p:sp>
        <p:nvSpPr>
          <p:cNvPr id="15" name="Text 12"/>
          <p:cNvSpPr/>
          <p:nvPr/>
        </p:nvSpPr>
        <p:spPr>
          <a:xfrm>
            <a:off x="7152323" y="7057311"/>
            <a:ext cx="6614279" cy="394811"/>
          </a:xfrm>
          <a:prstGeom prst="rect">
            <a:avLst/>
          </a:prstGeom>
          <a:noFill/>
          <a:ln/>
        </p:spPr>
        <p:txBody>
          <a:bodyPr wrap="non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Clear display of analytics and results</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3798" y="1452801"/>
            <a:ext cx="6195179" cy="771287"/>
          </a:xfrm>
          <a:prstGeom prst="rect">
            <a:avLst/>
          </a:prstGeom>
          <a:noFill/>
          <a:ln/>
        </p:spPr>
        <p:txBody>
          <a:bodyPr wrap="non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Tech Stack Overview</a:t>
            </a:r>
            <a:endParaRPr lang="en-US" sz="4850" dirty="0"/>
          </a:p>
        </p:txBody>
      </p:sp>
      <p:sp>
        <p:nvSpPr>
          <p:cNvPr id="3" name="Text 1"/>
          <p:cNvSpPr/>
          <p:nvPr/>
        </p:nvSpPr>
        <p:spPr>
          <a:xfrm>
            <a:off x="863798" y="2717721"/>
            <a:ext cx="12902803" cy="394811"/>
          </a:xfrm>
          <a:prstGeom prst="rect">
            <a:avLst/>
          </a:prstGeom>
          <a:noFill/>
          <a:ln/>
        </p:spPr>
        <p:txBody>
          <a:bodyPr wrap="non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This project leverages a robust and diverse technology stack tailored for efficient video highlight generation.</a:t>
            </a:r>
            <a:endParaRPr lang="en-US" sz="1900" dirty="0"/>
          </a:p>
        </p:txBody>
      </p:sp>
      <p:sp>
        <p:nvSpPr>
          <p:cNvPr id="4" name="Text 2"/>
          <p:cNvSpPr/>
          <p:nvPr/>
        </p:nvSpPr>
        <p:spPr>
          <a:xfrm>
            <a:off x="863798" y="3390186"/>
            <a:ext cx="129028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Python:</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Core programming language for implementing algorithms and orchestration.</a:t>
            </a:r>
            <a:endParaRPr lang="en-US" sz="1900" dirty="0"/>
          </a:p>
        </p:txBody>
      </p:sp>
      <p:sp>
        <p:nvSpPr>
          <p:cNvPr id="5" name="Text 3"/>
          <p:cNvSpPr/>
          <p:nvPr/>
        </p:nvSpPr>
        <p:spPr>
          <a:xfrm>
            <a:off x="863798" y="3871317"/>
            <a:ext cx="129028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OpenCV:</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Used for advanced video frame processing and scene detection.</a:t>
            </a:r>
            <a:endParaRPr lang="en-US" sz="1900" dirty="0"/>
          </a:p>
        </p:txBody>
      </p:sp>
      <p:sp>
        <p:nvSpPr>
          <p:cNvPr id="6" name="Text 4"/>
          <p:cNvSpPr/>
          <p:nvPr/>
        </p:nvSpPr>
        <p:spPr>
          <a:xfrm>
            <a:off x="863798" y="4352449"/>
            <a:ext cx="129028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librosa:</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Audio analysis library enabling extraction of sound features.</a:t>
            </a:r>
            <a:endParaRPr lang="en-US" sz="1900" dirty="0"/>
          </a:p>
        </p:txBody>
      </p:sp>
      <p:sp>
        <p:nvSpPr>
          <p:cNvPr id="7" name="Text 5"/>
          <p:cNvSpPr/>
          <p:nvPr/>
        </p:nvSpPr>
        <p:spPr>
          <a:xfrm>
            <a:off x="863798" y="4833580"/>
            <a:ext cx="129028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FFmpeg:</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Multimedia framework for video encoding, decoding, and segment extraction.</a:t>
            </a:r>
            <a:endParaRPr lang="en-US" sz="1900" dirty="0"/>
          </a:p>
        </p:txBody>
      </p:sp>
      <p:sp>
        <p:nvSpPr>
          <p:cNvPr id="8" name="Text 6"/>
          <p:cNvSpPr/>
          <p:nvPr/>
        </p:nvSpPr>
        <p:spPr>
          <a:xfrm>
            <a:off x="863798" y="5314712"/>
            <a:ext cx="129028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Streamlit:</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User interface development for an interactive and seamless experience.</a:t>
            </a:r>
            <a:endParaRPr lang="en-US" sz="1900" dirty="0"/>
          </a:p>
        </p:txBody>
      </p:sp>
      <p:sp>
        <p:nvSpPr>
          <p:cNvPr id="9" name="Text 7"/>
          <p:cNvSpPr/>
          <p:nvPr/>
        </p:nvSpPr>
        <p:spPr>
          <a:xfrm>
            <a:off x="863798" y="5987177"/>
            <a:ext cx="12902803" cy="789622"/>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Together, these tools allow automated, multi-modal video analysis and highlight generation with processing times of 2-3 minutes per 10-minute video.</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3798" y="791885"/>
            <a:ext cx="7722513" cy="616982"/>
          </a:xfrm>
          <a:prstGeom prst="rect">
            <a:avLst/>
          </a:prstGeom>
          <a:noFill/>
          <a:ln/>
        </p:spPr>
        <p:txBody>
          <a:bodyPr wrap="none" lIns="0" tIns="0" rIns="0" bIns="0" rtlCol="0" anchor="t"/>
          <a:lstStyle/>
          <a:p>
            <a:pPr algn="l" indent="0" marL="0">
              <a:lnSpc>
                <a:spcPts val="4850"/>
              </a:lnSpc>
              <a:buNone/>
            </a:pPr>
            <a:r>
              <a:rPr lang="en-US" sz="3850" dirty="0">
                <a:solidFill>
                  <a:srgbClr val="F5F0F0"/>
                </a:solidFill>
                <a:latin typeface="Merriweather" pitchFamily="34" charset="0"/>
                <a:ea typeface="Merriweather" pitchFamily="34" charset="-122"/>
                <a:cs typeface="Merriweather" pitchFamily="34" charset="-120"/>
              </a:rPr>
              <a:t>Roadmap &amp; Future Development</a:t>
            </a:r>
            <a:endParaRPr lang="en-US" sz="3850" dirty="0"/>
          </a:p>
        </p:txBody>
      </p:sp>
      <p:sp>
        <p:nvSpPr>
          <p:cNvPr id="3" name="Shape 1"/>
          <p:cNvSpPr/>
          <p:nvPr/>
        </p:nvSpPr>
        <p:spPr>
          <a:xfrm>
            <a:off x="1085850" y="1803797"/>
            <a:ext cx="22860" cy="5633799"/>
          </a:xfrm>
          <a:prstGeom prst="roundRect">
            <a:avLst>
              <a:gd name="adj" fmla="val 362798"/>
            </a:avLst>
          </a:prstGeom>
          <a:solidFill>
            <a:srgbClr val="194A99"/>
          </a:solidFill>
          <a:ln/>
        </p:spPr>
      </p:sp>
      <p:sp>
        <p:nvSpPr>
          <p:cNvPr id="4" name="Shape 2"/>
          <p:cNvSpPr/>
          <p:nvPr/>
        </p:nvSpPr>
        <p:spPr>
          <a:xfrm>
            <a:off x="1285101" y="2014418"/>
            <a:ext cx="592336" cy="22860"/>
          </a:xfrm>
          <a:prstGeom prst="roundRect">
            <a:avLst>
              <a:gd name="adj" fmla="val 362798"/>
            </a:avLst>
          </a:prstGeom>
          <a:solidFill>
            <a:srgbClr val="194A99"/>
          </a:solidFill>
          <a:ln/>
        </p:spPr>
      </p:sp>
      <p:sp>
        <p:nvSpPr>
          <p:cNvPr id="5" name="Shape 3"/>
          <p:cNvSpPr/>
          <p:nvPr/>
        </p:nvSpPr>
        <p:spPr>
          <a:xfrm>
            <a:off x="863739" y="1803797"/>
            <a:ext cx="444222" cy="444222"/>
          </a:xfrm>
          <a:prstGeom prst="roundRect">
            <a:avLst>
              <a:gd name="adj" fmla="val 18670"/>
            </a:avLst>
          </a:prstGeom>
          <a:solidFill>
            <a:srgbClr val="003180"/>
          </a:solidFill>
          <a:ln w="7620">
            <a:solidFill>
              <a:srgbClr val="194A99"/>
            </a:solidFill>
            <a:prstDash val="solid"/>
          </a:ln>
        </p:spPr>
      </p:sp>
      <p:sp>
        <p:nvSpPr>
          <p:cNvPr id="6" name="Text 4"/>
          <p:cNvSpPr/>
          <p:nvPr/>
        </p:nvSpPr>
        <p:spPr>
          <a:xfrm>
            <a:off x="937736" y="1840766"/>
            <a:ext cx="296108" cy="370165"/>
          </a:xfrm>
          <a:prstGeom prst="rect">
            <a:avLst/>
          </a:prstGeom>
          <a:noFill/>
          <a:ln/>
        </p:spPr>
        <p:txBody>
          <a:bodyPr wrap="none" lIns="0" tIns="0" rIns="0" bIns="0" rtlCol="0" anchor="t"/>
          <a:lstStyle/>
          <a:p>
            <a:pPr algn="ctr" indent="0" marL="0">
              <a:lnSpc>
                <a:spcPts val="2300"/>
              </a:lnSpc>
              <a:buNone/>
            </a:pPr>
            <a:r>
              <a:rPr lang="en-US" sz="2300" dirty="0">
                <a:solidFill>
                  <a:srgbClr val="E2E6E9"/>
                </a:solidFill>
                <a:latin typeface="Merriweather" pitchFamily="34" charset="0"/>
                <a:ea typeface="Merriweather" pitchFamily="34" charset="-122"/>
                <a:cs typeface="Merriweather" pitchFamily="34" charset="-120"/>
              </a:rPr>
              <a:t>1</a:t>
            </a:r>
            <a:endParaRPr lang="en-US" sz="2300" dirty="0"/>
          </a:p>
        </p:txBody>
      </p:sp>
      <p:sp>
        <p:nvSpPr>
          <p:cNvPr id="7" name="Text 5"/>
          <p:cNvSpPr/>
          <p:nvPr/>
        </p:nvSpPr>
        <p:spPr>
          <a:xfrm>
            <a:off x="2073235" y="1871663"/>
            <a:ext cx="2541865" cy="308491"/>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Advanced ML Models</a:t>
            </a:r>
            <a:endParaRPr lang="en-US" sz="1900" dirty="0"/>
          </a:p>
        </p:txBody>
      </p:sp>
      <p:sp>
        <p:nvSpPr>
          <p:cNvPr id="8" name="Text 6"/>
          <p:cNvSpPr/>
          <p:nvPr/>
        </p:nvSpPr>
        <p:spPr>
          <a:xfrm>
            <a:off x="2073235" y="2298621"/>
            <a:ext cx="11693366" cy="315992"/>
          </a:xfrm>
          <a:prstGeom prst="rect">
            <a:avLst/>
          </a:prstGeom>
          <a:noFill/>
          <a:ln/>
        </p:spPr>
        <p:txBody>
          <a:bodyPr wrap="none" lIns="0" tIns="0" rIns="0" bIns="0" rtlCol="0" anchor="t"/>
          <a:lstStyle/>
          <a:p>
            <a:pPr algn="l" indent="0" marL="0">
              <a:lnSpc>
                <a:spcPts val="2450"/>
              </a:lnSpc>
              <a:buNone/>
            </a:pPr>
            <a:r>
              <a:rPr lang="en-US" sz="1550" dirty="0">
                <a:solidFill>
                  <a:srgbClr val="E2E6E9"/>
                </a:solidFill>
                <a:latin typeface="Merriweather" pitchFamily="34" charset="0"/>
                <a:ea typeface="Merriweather" pitchFamily="34" charset="-122"/>
                <a:cs typeface="Merriweather" pitchFamily="34" charset="-120"/>
              </a:rPr>
              <a:t>Improve action detection quality</a:t>
            </a:r>
            <a:endParaRPr lang="en-US" sz="1550" dirty="0"/>
          </a:p>
        </p:txBody>
      </p:sp>
      <p:sp>
        <p:nvSpPr>
          <p:cNvPr id="9" name="Shape 7"/>
          <p:cNvSpPr/>
          <p:nvPr/>
        </p:nvSpPr>
        <p:spPr>
          <a:xfrm>
            <a:off x="1285101" y="3220164"/>
            <a:ext cx="592336" cy="22860"/>
          </a:xfrm>
          <a:prstGeom prst="roundRect">
            <a:avLst>
              <a:gd name="adj" fmla="val 362798"/>
            </a:avLst>
          </a:prstGeom>
          <a:solidFill>
            <a:srgbClr val="194A99"/>
          </a:solidFill>
          <a:ln/>
        </p:spPr>
      </p:sp>
      <p:sp>
        <p:nvSpPr>
          <p:cNvPr id="10" name="Shape 8"/>
          <p:cNvSpPr/>
          <p:nvPr/>
        </p:nvSpPr>
        <p:spPr>
          <a:xfrm>
            <a:off x="863739" y="3009543"/>
            <a:ext cx="444222" cy="444222"/>
          </a:xfrm>
          <a:prstGeom prst="roundRect">
            <a:avLst>
              <a:gd name="adj" fmla="val 18670"/>
            </a:avLst>
          </a:prstGeom>
          <a:solidFill>
            <a:srgbClr val="003180"/>
          </a:solidFill>
          <a:ln w="7620">
            <a:solidFill>
              <a:srgbClr val="194A99"/>
            </a:solidFill>
            <a:prstDash val="solid"/>
          </a:ln>
        </p:spPr>
      </p:sp>
      <p:sp>
        <p:nvSpPr>
          <p:cNvPr id="11" name="Text 9"/>
          <p:cNvSpPr/>
          <p:nvPr/>
        </p:nvSpPr>
        <p:spPr>
          <a:xfrm>
            <a:off x="937736" y="3046512"/>
            <a:ext cx="296108" cy="370165"/>
          </a:xfrm>
          <a:prstGeom prst="rect">
            <a:avLst/>
          </a:prstGeom>
          <a:noFill/>
          <a:ln/>
        </p:spPr>
        <p:txBody>
          <a:bodyPr wrap="none" lIns="0" tIns="0" rIns="0" bIns="0" rtlCol="0" anchor="t"/>
          <a:lstStyle/>
          <a:p>
            <a:pPr algn="ctr" indent="0" marL="0">
              <a:lnSpc>
                <a:spcPts val="2300"/>
              </a:lnSpc>
              <a:buNone/>
            </a:pPr>
            <a:r>
              <a:rPr lang="en-US" sz="2300" dirty="0">
                <a:solidFill>
                  <a:srgbClr val="E2E6E9"/>
                </a:solidFill>
                <a:latin typeface="Merriweather" pitchFamily="34" charset="0"/>
                <a:ea typeface="Merriweather" pitchFamily="34" charset="-122"/>
                <a:cs typeface="Merriweather" pitchFamily="34" charset="-120"/>
              </a:rPr>
              <a:t>2</a:t>
            </a:r>
            <a:endParaRPr lang="en-US" sz="2300" dirty="0"/>
          </a:p>
        </p:txBody>
      </p:sp>
      <p:sp>
        <p:nvSpPr>
          <p:cNvPr id="12" name="Text 10"/>
          <p:cNvSpPr/>
          <p:nvPr/>
        </p:nvSpPr>
        <p:spPr>
          <a:xfrm>
            <a:off x="2073235" y="3077408"/>
            <a:ext cx="2468285" cy="308491"/>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Cloud Processing</a:t>
            </a:r>
            <a:endParaRPr lang="en-US" sz="1900" dirty="0"/>
          </a:p>
        </p:txBody>
      </p:sp>
      <p:sp>
        <p:nvSpPr>
          <p:cNvPr id="13" name="Text 11"/>
          <p:cNvSpPr/>
          <p:nvPr/>
        </p:nvSpPr>
        <p:spPr>
          <a:xfrm>
            <a:off x="2073235" y="3504367"/>
            <a:ext cx="11693366" cy="315992"/>
          </a:xfrm>
          <a:prstGeom prst="rect">
            <a:avLst/>
          </a:prstGeom>
          <a:noFill/>
          <a:ln/>
        </p:spPr>
        <p:txBody>
          <a:bodyPr wrap="none" lIns="0" tIns="0" rIns="0" bIns="0" rtlCol="0" anchor="t"/>
          <a:lstStyle/>
          <a:p>
            <a:pPr algn="l" indent="0" marL="0">
              <a:lnSpc>
                <a:spcPts val="2450"/>
              </a:lnSpc>
              <a:buNone/>
            </a:pPr>
            <a:r>
              <a:rPr lang="en-US" sz="1550" dirty="0">
                <a:solidFill>
                  <a:srgbClr val="E2E6E9"/>
                </a:solidFill>
                <a:latin typeface="Merriweather" pitchFamily="34" charset="0"/>
                <a:ea typeface="Merriweather" pitchFamily="34" charset="-122"/>
                <a:cs typeface="Merriweather" pitchFamily="34" charset="-120"/>
              </a:rPr>
              <a:t>Handle longer videos efficiently</a:t>
            </a:r>
            <a:endParaRPr lang="en-US" sz="1550" dirty="0"/>
          </a:p>
        </p:txBody>
      </p:sp>
      <p:sp>
        <p:nvSpPr>
          <p:cNvPr id="14" name="Shape 12"/>
          <p:cNvSpPr/>
          <p:nvPr/>
        </p:nvSpPr>
        <p:spPr>
          <a:xfrm>
            <a:off x="1285101" y="4425910"/>
            <a:ext cx="592336" cy="22860"/>
          </a:xfrm>
          <a:prstGeom prst="roundRect">
            <a:avLst>
              <a:gd name="adj" fmla="val 362798"/>
            </a:avLst>
          </a:prstGeom>
          <a:solidFill>
            <a:srgbClr val="194A99"/>
          </a:solidFill>
          <a:ln/>
        </p:spPr>
      </p:sp>
      <p:sp>
        <p:nvSpPr>
          <p:cNvPr id="15" name="Shape 13"/>
          <p:cNvSpPr/>
          <p:nvPr/>
        </p:nvSpPr>
        <p:spPr>
          <a:xfrm>
            <a:off x="863739" y="4215289"/>
            <a:ext cx="444222" cy="444222"/>
          </a:xfrm>
          <a:prstGeom prst="roundRect">
            <a:avLst>
              <a:gd name="adj" fmla="val 18670"/>
            </a:avLst>
          </a:prstGeom>
          <a:solidFill>
            <a:srgbClr val="003180"/>
          </a:solidFill>
          <a:ln w="7620">
            <a:solidFill>
              <a:srgbClr val="194A99"/>
            </a:solidFill>
            <a:prstDash val="solid"/>
          </a:ln>
        </p:spPr>
      </p:sp>
      <p:sp>
        <p:nvSpPr>
          <p:cNvPr id="16" name="Text 14"/>
          <p:cNvSpPr/>
          <p:nvPr/>
        </p:nvSpPr>
        <p:spPr>
          <a:xfrm>
            <a:off x="937736" y="4252258"/>
            <a:ext cx="296108" cy="370165"/>
          </a:xfrm>
          <a:prstGeom prst="rect">
            <a:avLst/>
          </a:prstGeom>
          <a:noFill/>
          <a:ln/>
        </p:spPr>
        <p:txBody>
          <a:bodyPr wrap="none" lIns="0" tIns="0" rIns="0" bIns="0" rtlCol="0" anchor="t"/>
          <a:lstStyle/>
          <a:p>
            <a:pPr algn="ctr" indent="0" marL="0">
              <a:lnSpc>
                <a:spcPts val="2300"/>
              </a:lnSpc>
              <a:buNone/>
            </a:pPr>
            <a:r>
              <a:rPr lang="en-US" sz="2300" dirty="0">
                <a:solidFill>
                  <a:srgbClr val="E2E6E9"/>
                </a:solidFill>
                <a:latin typeface="Merriweather" pitchFamily="34" charset="0"/>
                <a:ea typeface="Merriweather" pitchFamily="34" charset="-122"/>
                <a:cs typeface="Merriweather" pitchFamily="34" charset="-120"/>
              </a:rPr>
              <a:t>3</a:t>
            </a:r>
            <a:endParaRPr lang="en-US" sz="2300" dirty="0"/>
          </a:p>
        </p:txBody>
      </p:sp>
      <p:sp>
        <p:nvSpPr>
          <p:cNvPr id="17" name="Text 15"/>
          <p:cNvSpPr/>
          <p:nvPr/>
        </p:nvSpPr>
        <p:spPr>
          <a:xfrm>
            <a:off x="2073235" y="4283154"/>
            <a:ext cx="2468285" cy="308491"/>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Batch Processing</a:t>
            </a:r>
            <a:endParaRPr lang="en-US" sz="1900" dirty="0"/>
          </a:p>
        </p:txBody>
      </p:sp>
      <p:sp>
        <p:nvSpPr>
          <p:cNvPr id="18" name="Text 16"/>
          <p:cNvSpPr/>
          <p:nvPr/>
        </p:nvSpPr>
        <p:spPr>
          <a:xfrm>
            <a:off x="2073235" y="4710113"/>
            <a:ext cx="11693366" cy="315992"/>
          </a:xfrm>
          <a:prstGeom prst="rect">
            <a:avLst/>
          </a:prstGeom>
          <a:noFill/>
          <a:ln/>
        </p:spPr>
        <p:txBody>
          <a:bodyPr wrap="none" lIns="0" tIns="0" rIns="0" bIns="0" rtlCol="0" anchor="t"/>
          <a:lstStyle/>
          <a:p>
            <a:pPr algn="l" indent="0" marL="0">
              <a:lnSpc>
                <a:spcPts val="2450"/>
              </a:lnSpc>
              <a:buNone/>
            </a:pPr>
            <a:r>
              <a:rPr lang="en-US" sz="1550" dirty="0">
                <a:solidFill>
                  <a:srgbClr val="E2E6E9"/>
                </a:solidFill>
                <a:latin typeface="Merriweather" pitchFamily="34" charset="0"/>
                <a:ea typeface="Merriweather" pitchFamily="34" charset="-122"/>
                <a:cs typeface="Merriweather" pitchFamily="34" charset="-120"/>
              </a:rPr>
              <a:t>Multi-video automation</a:t>
            </a:r>
            <a:endParaRPr lang="en-US" sz="1550" dirty="0"/>
          </a:p>
        </p:txBody>
      </p:sp>
      <p:sp>
        <p:nvSpPr>
          <p:cNvPr id="19" name="Shape 17"/>
          <p:cNvSpPr/>
          <p:nvPr/>
        </p:nvSpPr>
        <p:spPr>
          <a:xfrm>
            <a:off x="1285101" y="5631656"/>
            <a:ext cx="592336" cy="22860"/>
          </a:xfrm>
          <a:prstGeom prst="roundRect">
            <a:avLst>
              <a:gd name="adj" fmla="val 362798"/>
            </a:avLst>
          </a:prstGeom>
          <a:solidFill>
            <a:srgbClr val="194A99"/>
          </a:solidFill>
          <a:ln/>
        </p:spPr>
      </p:sp>
      <p:sp>
        <p:nvSpPr>
          <p:cNvPr id="20" name="Shape 18"/>
          <p:cNvSpPr/>
          <p:nvPr/>
        </p:nvSpPr>
        <p:spPr>
          <a:xfrm>
            <a:off x="863739" y="5421035"/>
            <a:ext cx="444222" cy="444222"/>
          </a:xfrm>
          <a:prstGeom prst="roundRect">
            <a:avLst>
              <a:gd name="adj" fmla="val 18670"/>
            </a:avLst>
          </a:prstGeom>
          <a:solidFill>
            <a:srgbClr val="003180"/>
          </a:solidFill>
          <a:ln w="7620">
            <a:solidFill>
              <a:srgbClr val="194A99"/>
            </a:solidFill>
            <a:prstDash val="solid"/>
          </a:ln>
        </p:spPr>
      </p:sp>
      <p:sp>
        <p:nvSpPr>
          <p:cNvPr id="21" name="Text 19"/>
          <p:cNvSpPr/>
          <p:nvPr/>
        </p:nvSpPr>
        <p:spPr>
          <a:xfrm>
            <a:off x="937736" y="5458004"/>
            <a:ext cx="296108" cy="370165"/>
          </a:xfrm>
          <a:prstGeom prst="rect">
            <a:avLst/>
          </a:prstGeom>
          <a:noFill/>
          <a:ln/>
        </p:spPr>
        <p:txBody>
          <a:bodyPr wrap="none" lIns="0" tIns="0" rIns="0" bIns="0" rtlCol="0" anchor="t"/>
          <a:lstStyle/>
          <a:p>
            <a:pPr algn="ctr" indent="0" marL="0">
              <a:lnSpc>
                <a:spcPts val="2300"/>
              </a:lnSpc>
              <a:buNone/>
            </a:pPr>
            <a:r>
              <a:rPr lang="en-US" sz="2300" dirty="0">
                <a:solidFill>
                  <a:srgbClr val="E2E6E9"/>
                </a:solidFill>
                <a:latin typeface="Merriweather" pitchFamily="34" charset="0"/>
                <a:ea typeface="Merriweather" pitchFamily="34" charset="-122"/>
                <a:cs typeface="Merriweather" pitchFamily="34" charset="-120"/>
              </a:rPr>
              <a:t>4</a:t>
            </a:r>
            <a:endParaRPr lang="en-US" sz="2300" dirty="0"/>
          </a:p>
        </p:txBody>
      </p:sp>
      <p:sp>
        <p:nvSpPr>
          <p:cNvPr id="22" name="Text 20"/>
          <p:cNvSpPr/>
          <p:nvPr/>
        </p:nvSpPr>
        <p:spPr>
          <a:xfrm>
            <a:off x="2073235" y="5488900"/>
            <a:ext cx="2468285" cy="308491"/>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Custom Intro/Outro</a:t>
            </a:r>
            <a:endParaRPr lang="en-US" sz="1900" dirty="0"/>
          </a:p>
        </p:txBody>
      </p:sp>
      <p:sp>
        <p:nvSpPr>
          <p:cNvPr id="23" name="Text 21"/>
          <p:cNvSpPr/>
          <p:nvPr/>
        </p:nvSpPr>
        <p:spPr>
          <a:xfrm>
            <a:off x="2073235" y="5915858"/>
            <a:ext cx="11693366" cy="315992"/>
          </a:xfrm>
          <a:prstGeom prst="rect">
            <a:avLst/>
          </a:prstGeom>
          <a:noFill/>
          <a:ln/>
        </p:spPr>
        <p:txBody>
          <a:bodyPr wrap="none" lIns="0" tIns="0" rIns="0" bIns="0" rtlCol="0" anchor="t"/>
          <a:lstStyle/>
          <a:p>
            <a:pPr algn="l" indent="0" marL="0">
              <a:lnSpc>
                <a:spcPts val="2450"/>
              </a:lnSpc>
              <a:buNone/>
            </a:pPr>
            <a:r>
              <a:rPr lang="en-US" sz="1550" dirty="0">
                <a:solidFill>
                  <a:srgbClr val="E2E6E9"/>
                </a:solidFill>
                <a:latin typeface="Merriweather" pitchFamily="34" charset="0"/>
                <a:ea typeface="Merriweather" pitchFamily="34" charset="-122"/>
                <a:cs typeface="Merriweather" pitchFamily="34" charset="-120"/>
              </a:rPr>
              <a:t>Personalized branding templates</a:t>
            </a:r>
            <a:endParaRPr lang="en-US" sz="1550" dirty="0"/>
          </a:p>
        </p:txBody>
      </p:sp>
      <p:sp>
        <p:nvSpPr>
          <p:cNvPr id="24" name="Shape 22"/>
          <p:cNvSpPr/>
          <p:nvPr/>
        </p:nvSpPr>
        <p:spPr>
          <a:xfrm>
            <a:off x="1285101" y="6837402"/>
            <a:ext cx="592336" cy="22860"/>
          </a:xfrm>
          <a:prstGeom prst="roundRect">
            <a:avLst>
              <a:gd name="adj" fmla="val 362798"/>
            </a:avLst>
          </a:prstGeom>
          <a:solidFill>
            <a:srgbClr val="194A99"/>
          </a:solidFill>
          <a:ln/>
        </p:spPr>
      </p:sp>
      <p:sp>
        <p:nvSpPr>
          <p:cNvPr id="25" name="Shape 23"/>
          <p:cNvSpPr/>
          <p:nvPr/>
        </p:nvSpPr>
        <p:spPr>
          <a:xfrm>
            <a:off x="863739" y="6626781"/>
            <a:ext cx="444222" cy="444222"/>
          </a:xfrm>
          <a:prstGeom prst="roundRect">
            <a:avLst>
              <a:gd name="adj" fmla="val 18670"/>
            </a:avLst>
          </a:prstGeom>
          <a:solidFill>
            <a:srgbClr val="003180"/>
          </a:solidFill>
          <a:ln w="7620">
            <a:solidFill>
              <a:srgbClr val="194A99"/>
            </a:solidFill>
            <a:prstDash val="solid"/>
          </a:ln>
        </p:spPr>
      </p:sp>
      <p:sp>
        <p:nvSpPr>
          <p:cNvPr id="26" name="Text 24"/>
          <p:cNvSpPr/>
          <p:nvPr/>
        </p:nvSpPr>
        <p:spPr>
          <a:xfrm>
            <a:off x="937736" y="6663750"/>
            <a:ext cx="296108" cy="370165"/>
          </a:xfrm>
          <a:prstGeom prst="rect">
            <a:avLst/>
          </a:prstGeom>
          <a:noFill/>
          <a:ln/>
        </p:spPr>
        <p:txBody>
          <a:bodyPr wrap="none" lIns="0" tIns="0" rIns="0" bIns="0" rtlCol="0" anchor="t"/>
          <a:lstStyle/>
          <a:p>
            <a:pPr algn="ctr" indent="0" marL="0">
              <a:lnSpc>
                <a:spcPts val="2300"/>
              </a:lnSpc>
              <a:buNone/>
            </a:pPr>
            <a:r>
              <a:rPr lang="en-US" sz="2300" dirty="0">
                <a:solidFill>
                  <a:srgbClr val="E2E6E9"/>
                </a:solidFill>
                <a:latin typeface="Merriweather" pitchFamily="34" charset="0"/>
                <a:ea typeface="Merriweather" pitchFamily="34" charset="-122"/>
                <a:cs typeface="Merriweather" pitchFamily="34" charset="-120"/>
              </a:rPr>
              <a:t>5</a:t>
            </a:r>
            <a:endParaRPr lang="en-US" sz="2300" dirty="0"/>
          </a:p>
        </p:txBody>
      </p:sp>
      <p:sp>
        <p:nvSpPr>
          <p:cNvPr id="27" name="Text 25"/>
          <p:cNvSpPr/>
          <p:nvPr/>
        </p:nvSpPr>
        <p:spPr>
          <a:xfrm>
            <a:off x="2073235" y="6694646"/>
            <a:ext cx="2531864" cy="308491"/>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Audio Enhancements</a:t>
            </a:r>
            <a:endParaRPr lang="en-US" sz="1900" dirty="0"/>
          </a:p>
        </p:txBody>
      </p:sp>
      <p:sp>
        <p:nvSpPr>
          <p:cNvPr id="28" name="Text 26"/>
          <p:cNvSpPr/>
          <p:nvPr/>
        </p:nvSpPr>
        <p:spPr>
          <a:xfrm>
            <a:off x="2073235" y="7121604"/>
            <a:ext cx="11693366" cy="315992"/>
          </a:xfrm>
          <a:prstGeom prst="rect">
            <a:avLst/>
          </a:prstGeom>
          <a:noFill/>
          <a:ln/>
        </p:spPr>
        <p:txBody>
          <a:bodyPr wrap="none" lIns="0" tIns="0" rIns="0" bIns="0" rtlCol="0" anchor="t"/>
          <a:lstStyle/>
          <a:p>
            <a:pPr algn="l" indent="0" marL="0">
              <a:lnSpc>
                <a:spcPts val="2450"/>
              </a:lnSpc>
              <a:buNone/>
            </a:pPr>
            <a:r>
              <a:rPr lang="en-US" sz="1550" dirty="0">
                <a:solidFill>
                  <a:srgbClr val="E2E6E9"/>
                </a:solidFill>
                <a:latin typeface="Merriweather" pitchFamily="34" charset="0"/>
                <a:ea typeface="Merriweather" pitchFamily="34" charset="-122"/>
                <a:cs typeface="Merriweather" pitchFamily="34" charset="-120"/>
              </a:rPr>
              <a:t>Normalization and quality boost</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2025-05-09T17:30:23Z</dcterms:created>
  <dcterms:modified xsi:type="dcterms:W3CDTF">2025-05-09T17:30:23Z</dcterms:modified>
</cp:coreProperties>
</file>